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9" r:id="rId63"/>
    <p:sldId id="305" r:id="rId54"/>
    <p:sldId id="306" r:id="rId55"/>
    <p:sldId id="310" r:id="rId64"/>
    <p:sldId id="307" r:id="rId56"/>
    <p:sldId id="311" r:id="rId65"/>
    <p:sldId id="312" r:id="rId66"/>
    <p:sldId id="308" r:id="rId57"/>
    <p:sldId id="313" r:id="rId67"/>
    <p:sldId id="314" r:id="rId68"/>
    <p:sldId id="315" r:id="rId69"/>
    <p:sldId id="316" r:id="rId70"/>
    <p:sldId id="317" r:id="rId71"/>
    <p:sldId id="318" r:id="rId72"/>
    <p:sldId id="319" r:id="rId73"/>
  </p:sldIdLst>
  <p:sldSz cy="5143500" cx="9144000"/>
  <p:notesSz cx="5143500" cy="9144000"/>
  <p:embeddedFontLst>
    <p:embeddedFont>
      <p:font typeface="Space Grotesk SemiBold"/>
      <p:regular r:id="rId58"/>
      <p:bold r:id="rId59"/>
    </p:embeddedFont>
    <p:embeddedFont>
      <p:font typeface="Space Grotesk"/>
      <p:regular r:id="rId60"/>
      <p:bold r:id="rId6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2" roundtripDataSignature="AMtx7mjTxmXswUBeijo8kj1WNadoJ+5TU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
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62" Type="http://customschemas.google.com/relationships/presentationmetadata" Target="metadata"/><Relationship Id="rId61" Type="http://schemas.openxmlformats.org/officeDocument/2006/relationships/font" Target="fonts/SpaceGrotesk-bold.fntdata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60" Type="http://schemas.openxmlformats.org/officeDocument/2006/relationships/font" Target="fonts/SpaceGrotesk-regular.fntdata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11" Type="http://schemas.openxmlformats.org/officeDocument/2006/relationships/slide" Target="slides/slide7.xml"/><Relationship Id="rId55" Type="http://schemas.openxmlformats.org/officeDocument/2006/relationships/slide" Target="slides/slide51.xml"/><Relationship Id="rId10" Type="http://schemas.openxmlformats.org/officeDocument/2006/relationships/slide" Target="slides/slide6.xml"/><Relationship Id="rId54" Type="http://schemas.openxmlformats.org/officeDocument/2006/relationships/slide" Target="slides/slide50.xml"/><Relationship Id="rId13" Type="http://schemas.openxmlformats.org/officeDocument/2006/relationships/slide" Target="slides/slide9.xml"/><Relationship Id="rId57" Type="http://schemas.openxmlformats.org/officeDocument/2006/relationships/slide" Target="slides/slide53.xml"/><Relationship Id="rId12" Type="http://schemas.openxmlformats.org/officeDocument/2006/relationships/slide" Target="slides/slide8.xml"/><Relationship Id="rId56" Type="http://schemas.openxmlformats.org/officeDocument/2006/relationships/slide" Target="slides/slide52.xml"/><Relationship Id="rId15" Type="http://schemas.openxmlformats.org/officeDocument/2006/relationships/slide" Target="slides/slide11.xml"/><Relationship Id="rId59" Type="http://schemas.openxmlformats.org/officeDocument/2006/relationships/font" Target="fonts/SpaceGroteskSemiBold-bold.fntdata"/><Relationship Id="rId14" Type="http://schemas.openxmlformats.org/officeDocument/2006/relationships/slide" Target="slides/slide10.xml"/><Relationship Id="rId58" Type="http://schemas.openxmlformats.org/officeDocument/2006/relationships/font" Target="fonts/SpaceGroteskSemiBold-regular.fntdata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  <Relationship Id="rId63" Type="http://schemas.openxmlformats.org/officeDocument/2006/relationships/slide" Target="slides/slide54.xml"/>
  <Relationship Id="rId64" Type="http://schemas.openxmlformats.org/officeDocument/2006/relationships/slide" Target="slides/slide55.xml"/>
  <Relationship Id="rId65" Type="http://schemas.openxmlformats.org/officeDocument/2006/relationships/slide" Target="slides/slide56.xml"/>
  <Relationship Id="rId66" Type="http://schemas.openxmlformats.org/officeDocument/2006/relationships/slide" Target="slides/slide57.xml"/>
  <Relationship Id="rId67" Type="http://schemas.openxmlformats.org/officeDocument/2006/relationships/slide" Target="slides/slide58.xml"/>
  <Relationship Id="rId68" Type="http://schemas.openxmlformats.org/officeDocument/2006/relationships/slide" Target="slides/slide59.xml"/>
  <Relationship Id="rId69" Type="http://schemas.openxmlformats.org/officeDocument/2006/relationships/slide" Target="slides/slide60.xml"/>
  <Relationship Id="rId70" Type="http://schemas.openxmlformats.org/officeDocument/2006/relationships/slide" Target="slides/slide61.xml"/>
  <Relationship Id="rId71" Type="http://schemas.openxmlformats.org/officeDocument/2006/relationships/slide" Target="slides/slide62.xml"/>
  <Relationship Id="rId72" Type="http://schemas.openxmlformats.org/officeDocument/2006/relationships/slide" Target="slides/slide63.xml"/>
  <Relationship Id="rId73" Type="http://schemas.openxmlformats.org/officeDocument/2006/relationships/slide" Target="slides/slide64.xml"/>
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efe5f05eb4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2" name="Google Shape;172;g3efe5f05eb4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g3efe5f05eb4_0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" name="Google Shape;21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" name="Google Shape;232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9" name="Google Shape;269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6" name="Google Shape;28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1" name="Google Shape;301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" name="Google Shape;2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7" name="Google Shape;327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8" name="Google Shape;358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1" name="Google Shape;391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1" name="Google Shape;411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6" name="Google Shape;446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1" name="Google Shape;471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0" name="Google Shape;510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4" name="Google Shape;534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8" name="Google Shape;548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0" name="Google Shape;570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" name="Google Shape;3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1" name="Google Shape;591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1" name="Google Shape;631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3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7" name="Google Shape;657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3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0" name="Google Shape;690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3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5" name="Google Shape;715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p3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3" name="Google Shape;733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p3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1" name="Google Shape;751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2" name="Google Shape;752;p3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5" name="Google Shape;775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6" name="Google Shape;776;p3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3" name="Google Shape;793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4" name="Google Shape;794;p3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7" name="Google Shape;817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8" name="Google Shape;818;p3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" name="Google Shape;4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6" name="Google Shape;836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7" name="Google Shape;837;p3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5" name="Google Shape;865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6" name="Google Shape;866;p4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6" name="Google Shape;886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7" name="Google Shape;887;p4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6" name="Google Shape;906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7" name="Google Shape;907;p4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6" name="Google Shape;926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7" name="Google Shape;927;p4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7" name="Google Shape;947;p4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5" name="Google Shape;955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6" name="Google Shape;956;p4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9" name="Google Shape;979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0" name="Google Shape;980;p4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9" name="Google Shape;999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0" name="Google Shape;1000;p4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7" name="Google Shape;1017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8" name="Google Shape;1018;p4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9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1" name="Google Shape;1041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2" name="Google Shape;1042;p4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3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5" name="Google Shape;1065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6" name="Google Shape;1066;p5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0" name="Google Shape;1090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1" name="Google Shape;1091;p5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8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0" name="Google Shape;1110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1" name="Google Shape;1111;p5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" name="Google Shape;7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jp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6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8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5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1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1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7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5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8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6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3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3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4.jpg"/><Relationship Id="rId4" Type="http://schemas.openxmlformats.org/officeDocument/2006/relationships/image" Target="../media/image2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2.jpg"/><Relationship Id="rId4" Type="http://schemas.openxmlformats.org/officeDocument/2006/relationships/image" Target="../media/image23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9.jpg"/><Relationship Id="rId4" Type="http://schemas.openxmlformats.org/officeDocument/2006/relationships/image" Target="../media/image29.png"/><Relationship Id="rId5" Type="http://schemas.openxmlformats.org/officeDocument/2006/relationships/image" Target="../media/image37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9.jpg"/><Relationship Id="rId4" Type="http://schemas.openxmlformats.org/officeDocument/2006/relationships/image" Target="../media/image32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63.jpg"/><Relationship Id="rId4" Type="http://schemas.openxmlformats.org/officeDocument/2006/relationships/image" Target="../media/image44.png"/><Relationship Id="rId5" Type="http://schemas.openxmlformats.org/officeDocument/2006/relationships/image" Target="../media/image40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50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8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9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61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3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4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1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2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5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56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60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62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58.jpg"/></Relationships>
</file>

<file path=ppt/slides/_rels/slide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3" Type="http://schemas.openxmlformats.org/officeDocument/2006/relationships/image" Target="../media/image38.jpg"/></Relationships>
</file>

<file path=ppt/slides/_rels/slide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3" Type="http://schemas.openxmlformats.org/officeDocument/2006/relationships/image" Target="../media/image10.jpg"/></Relationships>
</file>

<file path=ppt/slides/_rels/slide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3" Type="http://schemas.openxmlformats.org/officeDocument/2006/relationships/image" Target="../media/image20.jpg"/></Relationships>
</file>

<file path=ppt/slides/_rels/slide5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3" Type="http://schemas.openxmlformats.org/officeDocument/2006/relationships/image" Target="../media/image10.jpg"/></Relationships>
</file>

<file path=ppt/slides/_rels/slide5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3" Type="http://schemas.openxmlformats.org/officeDocument/2006/relationships/image" Target="../media/image10.jpg"/></Relationships>
</file>

<file path=ppt/slides/_rels/slide5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3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jp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6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3" Type="http://schemas.openxmlformats.org/officeDocument/2006/relationships/image" Target="../media/image30.jpg"/></Relationships>
</file>

<file path=ppt/slides/_rels/slide6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3" Type="http://schemas.openxmlformats.org/officeDocument/2006/relationships/image" Target="../media/image33.jpg"/></Relationships>
</file>

<file path=ppt/slides/_rels/slide6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3" Type="http://schemas.openxmlformats.org/officeDocument/2006/relationships/image" Target="../media/image8.jpg"/></Relationships>
</file>

<file path=ppt/slides/_rels/slide6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3" Type="http://schemas.openxmlformats.org/officeDocument/2006/relationships/image" Target="../media/image54.jpg"/></Relationships>
</file>

<file path=ppt/slides/_rels/slide6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3" Type="http://schemas.openxmlformats.org/officeDocument/2006/relationships/image" Target="../media/image5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6" name="Google Shape;1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7" name="Google Shape;1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24648" y="571498"/>
            <a:ext cx="1409949" cy="64691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"/>
          <p:cNvSpPr/>
          <p:nvPr/>
        </p:nvSpPr>
        <p:spPr>
          <a:xfrm>
            <a:off x="1224648" y="1450643"/>
            <a:ext cx="5192100" cy="1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103"/>
              <a:buFont typeface="Space Grotesk"/>
              <a:buNone/>
            </a:pPr>
            <a:r>
              <a:rPr b="0" i="0" lang="en-US" sz="18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FREE MASTERCLASS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1224648" y="1769956"/>
            <a:ext cx="5192100" cy="10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52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5"/>
              <a:buFont typeface="Space Grotesk"/>
              <a:buNone/>
            </a:pPr>
            <a:r>
              <a:rPr b="1" i="0" lang="en-US" sz="4005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Wholesale </a:t>
            </a:r>
            <a:r>
              <a:rPr b="1" i="0" lang="en-US" sz="4005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Doru</a:t>
            </a:r>
            <a:r>
              <a:rPr b="1" i="0" lang="en-US" sz="4005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 Squad Method</a:t>
            </a:r>
            <a:endParaRPr b="0" i="0" sz="400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1224650" y="2901250"/>
            <a:ext cx="4269600" cy="5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4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400"/>
              <a:buFont typeface="Space Grotesk"/>
              <a:buNone/>
            </a:pPr>
            <a:r>
              <a:rPr b="1" i="0" lang="en-US" sz="18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How To Close Your First </a:t>
            </a:r>
            <a:r>
              <a:rPr b="1" i="0" lang="en-US" sz="18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$5K–$15K</a:t>
            </a:r>
            <a:r>
              <a:rPr b="1" i="0" lang="en-US" sz="18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 Wholesale Check In The Next 60 Days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1523162" y="3860992"/>
            <a:ext cx="3571875" cy="5036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30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Space Grotesk"/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Presented by </a:t>
            </a:r>
            <a:r>
              <a:rPr b="1" i="0" lang="en-US" sz="20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Nasar El-arabi</a:t>
            </a:r>
            <a:br>
              <a:rPr b="0" i="0" lang="en-US" sz="21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b="0" i="0" lang="en-US" sz="21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“The Real Estate DORU”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5607844" y="571500"/>
            <a:ext cx="3071700" cy="4572000"/>
          </a:xfrm>
          <a:prstGeom prst="rect">
            <a:avLst/>
          </a:prstGeom>
          <a:solidFill>
            <a:srgbClr val="2C97CF"/>
          </a:solidFill>
          <a:ln cap="flat" cmpd="sng" w="18275">
            <a:solidFill>
              <a:srgbClr val="D9EEFA">
                <a:alpha val="4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3" name="Google Shape;23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79281" y="714375"/>
            <a:ext cx="2928938" cy="442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53" name="Google Shape;15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1"/>
          <p:cNvSpPr/>
          <p:nvPr/>
        </p:nvSpPr>
        <p:spPr>
          <a:xfrm>
            <a:off x="642938" y="985838"/>
            <a:ext cx="2673995" cy="4343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Space Grotesk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Decision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1"/>
          <p:cNvSpPr/>
          <p:nvPr/>
        </p:nvSpPr>
        <p:spPr>
          <a:xfrm>
            <a:off x="885825" y="2009660"/>
            <a:ext cx="2921794" cy="1553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50"/>
              <a:buFont typeface="Space Grotesk"/>
              <a:buNone/>
            </a:pPr>
            <a:r>
              <a:rPr b="1" i="0" lang="en-US" sz="9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EVERYONE ELSE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1"/>
          <p:cNvSpPr/>
          <p:nvPr/>
        </p:nvSpPr>
        <p:spPr>
          <a:xfrm>
            <a:off x="885825" y="2336486"/>
            <a:ext cx="2921794" cy="7252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52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2750"/>
              <a:buFont typeface="Space Grotesk"/>
              <a:buNone/>
            </a:pPr>
            <a:r>
              <a:rPr b="1" i="0" lang="en-US" sz="27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CHASED</a:t>
            </a:r>
            <a:br>
              <a:rPr b="1" i="0" lang="en-US" sz="27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b="1" i="0" lang="en-US" sz="27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TRENDS</a:t>
            </a:r>
            <a:endParaRPr b="0" i="0" sz="2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1"/>
          <p:cNvSpPr/>
          <p:nvPr/>
        </p:nvSpPr>
        <p:spPr>
          <a:xfrm>
            <a:off x="885825" y="3233139"/>
            <a:ext cx="2750344" cy="4071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2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250"/>
              <a:buFont typeface="Space Grotesk"/>
              <a:buNone/>
            </a:pPr>
            <a:r>
              <a:rPr b="1" i="0" lang="en-US" sz="12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Music. Hype. The next quick thing.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1"/>
          <p:cNvSpPr/>
          <p:nvPr/>
        </p:nvSpPr>
        <p:spPr>
          <a:xfrm>
            <a:off x="4550569" y="1178719"/>
            <a:ext cx="42863" cy="928688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1"/>
          <p:cNvSpPr/>
          <p:nvPr/>
        </p:nvSpPr>
        <p:spPr>
          <a:xfrm>
            <a:off x="4193381" y="2193131"/>
            <a:ext cx="757238" cy="757238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1"/>
          <p:cNvSpPr/>
          <p:nvPr/>
        </p:nvSpPr>
        <p:spPr>
          <a:xfrm>
            <a:off x="4193381" y="2193131"/>
            <a:ext cx="757238" cy="7572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15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VS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1"/>
          <p:cNvSpPr/>
          <p:nvPr/>
        </p:nvSpPr>
        <p:spPr>
          <a:xfrm>
            <a:off x="4550569" y="3036094"/>
            <a:ext cx="42863" cy="928688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1"/>
          <p:cNvSpPr/>
          <p:nvPr/>
        </p:nvSpPr>
        <p:spPr>
          <a:xfrm>
            <a:off x="5036344" y="1178719"/>
            <a:ext cx="3464719" cy="2786063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1"/>
          <p:cNvSpPr/>
          <p:nvPr/>
        </p:nvSpPr>
        <p:spPr>
          <a:xfrm>
            <a:off x="5036344" y="1178719"/>
            <a:ext cx="3464719" cy="35719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1"/>
          <p:cNvSpPr/>
          <p:nvPr/>
        </p:nvSpPr>
        <p:spPr>
          <a:xfrm>
            <a:off x="5036344" y="3929063"/>
            <a:ext cx="3464719" cy="35719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1"/>
          <p:cNvSpPr/>
          <p:nvPr/>
        </p:nvSpPr>
        <p:spPr>
          <a:xfrm>
            <a:off x="5350669" y="1756414"/>
            <a:ext cx="2907506" cy="1553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50"/>
              <a:buFont typeface="Space Grotesk"/>
              <a:buNone/>
            </a:pPr>
            <a:r>
              <a:rPr b="1" i="0" lang="en-US" sz="9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NASAR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1"/>
          <p:cNvSpPr/>
          <p:nvPr/>
        </p:nvSpPr>
        <p:spPr>
          <a:xfrm>
            <a:off x="5350669" y="2083240"/>
            <a:ext cx="2907506" cy="7252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52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2750"/>
              <a:buFont typeface="Space Grotesk"/>
              <a:buNone/>
            </a:pPr>
            <a:r>
              <a:rPr b="1" i="0" lang="en-US" sz="27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CHOSE</a:t>
            </a:r>
            <a:br>
              <a:rPr b="1" i="0" lang="en-US" sz="27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b="1" i="0" lang="en-US" sz="27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REAL ESTATE</a:t>
            </a:r>
            <a:endParaRPr b="0" i="0" sz="2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1"/>
          <p:cNvSpPr/>
          <p:nvPr/>
        </p:nvSpPr>
        <p:spPr>
          <a:xfrm>
            <a:off x="5350669" y="2979893"/>
            <a:ext cx="2750344" cy="4071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2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250"/>
              <a:buFont typeface="Space Grotesk"/>
              <a:buNone/>
            </a:pPr>
            <a:r>
              <a:rPr b="1" i="0" lang="en-US" sz="12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One lane. One skill. One decision.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1"/>
          <p:cNvSpPr/>
          <p:nvPr/>
        </p:nvSpPr>
        <p:spPr>
          <a:xfrm>
            <a:off x="642938" y="4532012"/>
            <a:ext cx="2556653" cy="1971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150"/>
              <a:buFont typeface="Space Grotesk"/>
              <a:buNone/>
            </a:pPr>
            <a:r>
              <a:rPr b="1" i="0" lang="en-US" sz="11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Real estate</a:t>
            </a:r>
            <a:r>
              <a:rPr b="1" i="0" lang="en-US" sz="11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 became the path out.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1"/>
          <p:cNvSpPr/>
          <p:nvPr/>
        </p:nvSpPr>
        <p:spPr>
          <a:xfrm>
            <a:off x="897255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75" name="Google Shape;175;g3efe5f05eb4_0_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8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g3efe5f05eb4_0_1"/>
          <p:cNvSpPr/>
          <p:nvPr/>
        </p:nvSpPr>
        <p:spPr>
          <a:xfrm>
            <a:off x="1055350" y="1958850"/>
            <a:ext cx="1847100" cy="12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624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1400"/>
              <a:buFont typeface="Space Grotesk"/>
              <a:buNone/>
            </a:pPr>
            <a:r>
              <a:rPr b="1" lang="en-US" sz="11400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24</a:t>
            </a:r>
            <a:endParaRPr b="0" i="0" sz="1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g3efe5f05eb4_0_1"/>
          <p:cNvSpPr/>
          <p:nvPr/>
        </p:nvSpPr>
        <p:spPr>
          <a:xfrm>
            <a:off x="1084566" y="3195377"/>
            <a:ext cx="15456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700"/>
              <a:buFont typeface="Space Grotesk"/>
              <a:buNone/>
            </a:pPr>
            <a:r>
              <a:rPr b="1" i="0" lang="en-US" sz="17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YEARS OLD</a:t>
            </a:r>
            <a:endParaRPr b="1" i="0" sz="1700" u="none" cap="none" strike="noStrike">
              <a:solidFill>
                <a:srgbClr val="D9EEFA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700"/>
              <a:buFont typeface="Space Grotesk"/>
              <a:buNone/>
            </a:pPr>
            <a:r>
              <a:t/>
            </a:r>
            <a:endParaRPr b="1" sz="1700">
              <a:solidFill>
                <a:srgbClr val="D9EEFA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700"/>
              <a:buFont typeface="Space Grotesk"/>
              <a:buNone/>
            </a:pPr>
            <a:r>
              <a:rPr b="1" lang="en-US" sz="170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2007</a:t>
            </a:r>
            <a:endParaRPr b="1" sz="1700">
              <a:solidFill>
                <a:srgbClr val="D9EEFA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78" name="Google Shape;178;g3efe5f05eb4_0_1"/>
          <p:cNvSpPr/>
          <p:nvPr/>
        </p:nvSpPr>
        <p:spPr>
          <a:xfrm>
            <a:off x="3786201" y="1465625"/>
            <a:ext cx="50658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52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50"/>
              <a:buFont typeface="Space Grotesk"/>
              <a:buNone/>
            </a:pPr>
            <a:r>
              <a:rPr b="1" lang="en-US" sz="325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Bought my 1st Fix &amp; Flip</a:t>
            </a:r>
            <a:endParaRPr b="0" i="0" sz="3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g3efe5f05eb4_0_1"/>
          <p:cNvSpPr/>
          <p:nvPr/>
        </p:nvSpPr>
        <p:spPr>
          <a:xfrm>
            <a:off x="3786188" y="2463450"/>
            <a:ext cx="14574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Space Grotesk"/>
              <a:buNone/>
            </a:pPr>
            <a:r>
              <a:rPr b="1" lang="en-US" sz="150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 partner &amp; I lost 14K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g3efe5f05eb4_0_1"/>
          <p:cNvSpPr/>
          <p:nvPr/>
        </p:nvSpPr>
        <p:spPr>
          <a:xfrm>
            <a:off x="3786188" y="2763487"/>
            <a:ext cx="14574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g3efe5f05eb4_0_1"/>
          <p:cNvSpPr/>
          <p:nvPr/>
        </p:nvSpPr>
        <p:spPr>
          <a:xfrm>
            <a:off x="5414963" y="2463450"/>
            <a:ext cx="14574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Space Grotesk"/>
              <a:buNone/>
            </a:pPr>
            <a:r>
              <a:rPr b="1" lang="en-US" sz="150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Moved to Charlotte, NC with a College degree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g3efe5f05eb4_0_1"/>
          <p:cNvSpPr/>
          <p:nvPr/>
        </p:nvSpPr>
        <p:spPr>
          <a:xfrm>
            <a:off x="7043738" y="2463450"/>
            <a:ext cx="14574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Space Grotesk"/>
              <a:buNone/>
            </a:pPr>
            <a:r>
              <a:rPr b="1" lang="en-US" sz="150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1st Job was 10 American Dollars an Hour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g3efe5f05eb4_0_1"/>
          <p:cNvSpPr/>
          <p:nvPr/>
        </p:nvSpPr>
        <p:spPr>
          <a:xfrm>
            <a:off x="7043738" y="2763487"/>
            <a:ext cx="14574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g3efe5f05eb4_0_1"/>
          <p:cNvSpPr/>
          <p:nvPr/>
        </p:nvSpPr>
        <p:spPr>
          <a:xfrm>
            <a:off x="0" y="0"/>
            <a:ext cx="17160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90" name="Google Shape;19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0"/>
          <p:cNvSpPr/>
          <p:nvPr/>
        </p:nvSpPr>
        <p:spPr>
          <a:xfrm>
            <a:off x="678656" y="1383767"/>
            <a:ext cx="3214688" cy="12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pace Grotesk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One Deal Changed Everything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0"/>
          <p:cNvSpPr/>
          <p:nvPr/>
        </p:nvSpPr>
        <p:spPr>
          <a:xfrm>
            <a:off x="678656" y="2988934"/>
            <a:ext cx="3343275" cy="1821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100"/>
              <a:buFont typeface="Space Grotesk"/>
              <a:buNone/>
            </a:pPr>
            <a:r>
              <a:rPr b="1" lang="en-US" sz="110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WEEK </a:t>
            </a:r>
            <a:r>
              <a:rPr b="1" i="0" lang="en-US" sz="1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 AT A JOB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0"/>
          <p:cNvSpPr/>
          <p:nvPr/>
        </p:nvSpPr>
        <p:spPr>
          <a:xfrm>
            <a:off x="678656" y="3271112"/>
            <a:ext cx="3343275" cy="4886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50"/>
              <a:buFont typeface="Space Grotesk"/>
              <a:buNone/>
            </a:pPr>
            <a:r>
              <a:rPr b="1" i="0" lang="en-US" sz="39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$400/week</a:t>
            </a:r>
            <a:endParaRPr b="0" i="0" sz="3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0"/>
          <p:cNvSpPr/>
          <p:nvPr/>
        </p:nvSpPr>
        <p:spPr>
          <a:xfrm>
            <a:off x="4579144" y="1636868"/>
            <a:ext cx="3886200" cy="1821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100"/>
              <a:buFont typeface="Space Grotesk"/>
              <a:buNone/>
            </a:pPr>
            <a:r>
              <a:rPr b="1" i="0" lang="en-US" sz="1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ONE REAL ESTATE DEAL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0"/>
          <p:cNvSpPr/>
          <p:nvPr/>
        </p:nvSpPr>
        <p:spPr>
          <a:xfrm>
            <a:off x="4579144" y="1947621"/>
            <a:ext cx="3886200" cy="7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4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7050"/>
              <a:buFont typeface="Space Grotesk"/>
              <a:buNone/>
            </a:pPr>
            <a:r>
              <a:rPr b="1" i="0" lang="en-US" sz="70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MORE</a:t>
            </a:r>
            <a:endParaRPr b="0" i="0" sz="7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0"/>
          <p:cNvSpPr/>
          <p:nvPr/>
        </p:nvSpPr>
        <p:spPr>
          <a:xfrm>
            <a:off x="4579144" y="2982013"/>
            <a:ext cx="3714750" cy="5246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64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700"/>
              <a:buFont typeface="Space Grotesk"/>
              <a:buNone/>
            </a:pPr>
            <a:r>
              <a:rPr b="1" i="0" lang="en-US" sz="17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One deal could beat </a:t>
            </a:r>
            <a:r>
              <a:rPr b="1" lang="en-US" sz="170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Years</a:t>
            </a:r>
            <a:r>
              <a:rPr b="1" i="0" lang="en-US" sz="17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 of working for someone else.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0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0"/>
          <p:cNvSpPr/>
          <p:nvPr/>
        </p:nvSpPr>
        <p:spPr>
          <a:xfrm>
            <a:off x="1524298" y="384275"/>
            <a:ext cx="60954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pace Grotesk"/>
              <a:buNone/>
            </a:pPr>
            <a:r>
              <a:rPr b="1" lang="en-US" sz="200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I Could Not Stop Thinking About that 100k Deal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04" name="Google Shape;20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2"/>
          <p:cNvSpPr/>
          <p:nvPr/>
        </p:nvSpPr>
        <p:spPr>
          <a:xfrm>
            <a:off x="835819" y="692944"/>
            <a:ext cx="85725" cy="3857625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2"/>
          <p:cNvSpPr/>
          <p:nvPr/>
        </p:nvSpPr>
        <p:spPr>
          <a:xfrm>
            <a:off x="1229367" y="1697003"/>
            <a:ext cx="898829" cy="14208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24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3200"/>
              <a:buFont typeface="Space Grotesk"/>
              <a:buNone/>
            </a:pPr>
            <a:r>
              <a:rPr b="1" i="0" lang="en-US" sz="132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8</a:t>
            </a:r>
            <a:endParaRPr b="0" i="0" sz="1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2"/>
          <p:cNvSpPr/>
          <p:nvPr/>
        </p:nvSpPr>
        <p:spPr>
          <a:xfrm>
            <a:off x="1047787" y="3275047"/>
            <a:ext cx="1261988" cy="271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900"/>
              <a:buFont typeface="Space Grotesk"/>
              <a:buNone/>
            </a:pPr>
            <a:r>
              <a:rPr b="1" i="0" lang="en-US" sz="19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MONTHS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2"/>
          <p:cNvSpPr/>
          <p:nvPr/>
        </p:nvSpPr>
        <p:spPr>
          <a:xfrm>
            <a:off x="3443150" y="787675"/>
            <a:ext cx="504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lang="en-US" sz="290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2011 After Getting a Coach 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2"/>
          <p:cNvSpPr/>
          <p:nvPr/>
        </p:nvSpPr>
        <p:spPr>
          <a:xfrm>
            <a:off x="3486150" y="1372549"/>
            <a:ext cx="4714875" cy="9726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36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50"/>
              <a:buFont typeface="Space Grotesk"/>
              <a:buNone/>
            </a:pPr>
            <a:r>
              <a:rPr b="1" i="0" lang="en-US" sz="38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My First Deal Took Time</a:t>
            </a:r>
            <a:endParaRPr b="0" i="0" sz="3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2"/>
          <p:cNvSpPr/>
          <p:nvPr/>
        </p:nvSpPr>
        <p:spPr>
          <a:xfrm>
            <a:off x="3486150" y="2588102"/>
            <a:ext cx="5000625" cy="5863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64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900"/>
              <a:buFont typeface="Space Grotesk"/>
              <a:buNone/>
            </a:pPr>
            <a:r>
              <a:rPr b="1" i="0" lang="en-US" sz="19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No shortcut. No magic button. Just reps.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2"/>
          <p:cNvSpPr/>
          <p:nvPr/>
        </p:nvSpPr>
        <p:spPr>
          <a:xfrm>
            <a:off x="3486150" y="3517348"/>
            <a:ext cx="1552566" cy="742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pace Grotesk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REJECTION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2"/>
          <p:cNvSpPr/>
          <p:nvPr/>
        </p:nvSpPr>
        <p:spPr>
          <a:xfrm>
            <a:off x="5210166" y="3517348"/>
            <a:ext cx="1552566" cy="742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pace Grotesk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CONFUSION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2"/>
          <p:cNvSpPr/>
          <p:nvPr/>
        </p:nvSpPr>
        <p:spPr>
          <a:xfrm>
            <a:off x="6934181" y="3517348"/>
            <a:ext cx="1552566" cy="742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pace Grotesk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LEARNING CURVE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19" name="Google Shape;21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14"/>
          <p:cNvSpPr/>
          <p:nvPr/>
        </p:nvSpPr>
        <p:spPr>
          <a:xfrm>
            <a:off x="1071563" y="1122880"/>
            <a:ext cx="7000875" cy="10801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50"/>
              <a:buFont typeface="Space Grotesk"/>
              <a:buNone/>
            </a:pPr>
            <a:r>
              <a:rPr b="1" i="0" lang="en-US" sz="43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ONE DEAL</a:t>
            </a:r>
            <a:r>
              <a:rPr b="1" i="0" lang="en-US" sz="43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 CREATED </a:t>
            </a:r>
            <a:r>
              <a:rPr b="1" i="0" lang="en-US" sz="4350" u="none" cap="none" strike="noStrik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BELIEF</a:t>
            </a:r>
            <a:endParaRPr b="0" i="0" sz="4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4"/>
          <p:cNvSpPr/>
          <p:nvPr/>
        </p:nvSpPr>
        <p:spPr>
          <a:xfrm>
            <a:off x="1879755" y="2445869"/>
            <a:ext cx="5384490" cy="293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64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Space Grotesk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Proof replaced doubt. Momentum started.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4"/>
          <p:cNvSpPr/>
          <p:nvPr/>
        </p:nvSpPr>
        <p:spPr>
          <a:xfrm>
            <a:off x="1143000" y="3324826"/>
            <a:ext cx="2124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Space Grotesk"/>
              <a:buNone/>
            </a:pPr>
            <a:r>
              <a:rPr b="1" i="0" lang="en-US" sz="25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CONFIDENCE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4"/>
          <p:cNvSpPr/>
          <p:nvPr/>
        </p:nvSpPr>
        <p:spPr>
          <a:xfrm>
            <a:off x="1143000" y="3787030"/>
            <a:ext cx="2124000" cy="1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2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FIRST WIN CHANGED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4"/>
          <p:cNvSpPr/>
          <p:nvPr/>
        </p:nvSpPr>
        <p:spPr>
          <a:xfrm>
            <a:off x="1143000" y="4020625"/>
            <a:ext cx="2124000" cy="1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2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EVERYTHING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4"/>
          <p:cNvSpPr/>
          <p:nvPr/>
        </p:nvSpPr>
        <p:spPr>
          <a:xfrm>
            <a:off x="3509953" y="3324830"/>
            <a:ext cx="2124066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Space Grotesk"/>
              <a:buNone/>
            </a:pPr>
            <a:r>
              <a:rPr b="1" i="0" lang="en-US" sz="25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MOMENTUM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4"/>
          <p:cNvSpPr/>
          <p:nvPr/>
        </p:nvSpPr>
        <p:spPr>
          <a:xfrm>
            <a:off x="3509953" y="3797417"/>
            <a:ext cx="2124000" cy="1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2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ACTION BECAME EASIER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4"/>
          <p:cNvSpPr/>
          <p:nvPr/>
        </p:nvSpPr>
        <p:spPr>
          <a:xfrm>
            <a:off x="5876906" y="3324830"/>
            <a:ext cx="2124094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Space Grotesk"/>
              <a:buNone/>
            </a:pPr>
            <a:r>
              <a:rPr b="1" i="0" lang="en-US" sz="25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PROOF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4"/>
          <p:cNvSpPr/>
          <p:nvPr/>
        </p:nvSpPr>
        <p:spPr>
          <a:xfrm>
            <a:off x="5876906" y="3797417"/>
            <a:ext cx="2124000" cy="1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2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MODEL WAS REAL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4"/>
          <p:cNvSpPr/>
          <p:nvPr/>
        </p:nvSpPr>
        <p:spPr>
          <a:xfrm>
            <a:off x="0" y="0"/>
            <a:ext cx="9144000" cy="142875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35" name="Google Shape;23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13"/>
          <p:cNvSpPr/>
          <p:nvPr/>
        </p:nvSpPr>
        <p:spPr>
          <a:xfrm rot="-5400000">
            <a:off x="219025" y="2224650"/>
            <a:ext cx="2908800" cy="6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4250"/>
              <a:buFont typeface="Space Grotesk"/>
              <a:buNone/>
            </a:pPr>
            <a:r>
              <a:rPr b="1" i="0" lang="en-US" sz="45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SEPT 2012</a:t>
            </a:r>
            <a:endParaRPr b="0" i="0" sz="4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3"/>
          <p:cNvSpPr/>
          <p:nvPr/>
        </p:nvSpPr>
        <p:spPr>
          <a:xfrm>
            <a:off x="3271837" y="1254930"/>
            <a:ext cx="5214938" cy="6043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50"/>
              <a:buFont typeface="Space Grotesk"/>
              <a:buNone/>
            </a:pPr>
            <a:r>
              <a:rPr b="1" i="0" lang="en-US" sz="48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ROCK </a:t>
            </a:r>
            <a:r>
              <a:rPr b="1" i="0" lang="en-US" sz="48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BOTTOM</a:t>
            </a:r>
            <a:endParaRPr b="0" i="0" sz="4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3"/>
          <p:cNvSpPr/>
          <p:nvPr/>
        </p:nvSpPr>
        <p:spPr>
          <a:xfrm>
            <a:off x="3271837" y="2130737"/>
            <a:ext cx="5214938" cy="3086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64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2000"/>
              <a:buFont typeface="Space Grotesk"/>
              <a:buNone/>
            </a:pPr>
            <a:r>
              <a:rPr b="1" i="0" lang="en-US" sz="2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Fired from the </a:t>
            </a:r>
            <a:r>
              <a:rPr b="1" lang="en-US" sz="200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Job</a:t>
            </a:r>
            <a:r>
              <a:rPr b="1" i="0" lang="en-US" sz="2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3"/>
          <p:cNvSpPr/>
          <p:nvPr/>
        </p:nvSpPr>
        <p:spPr>
          <a:xfrm>
            <a:off x="3271837" y="2953691"/>
            <a:ext cx="1590657" cy="2071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Space Grotesk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NO SAFETY NET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3"/>
          <p:cNvSpPr/>
          <p:nvPr/>
        </p:nvSpPr>
        <p:spPr>
          <a:xfrm>
            <a:off x="3271837" y="3246585"/>
            <a:ext cx="1590657" cy="1335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NOTHING TO FALL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3"/>
          <p:cNvSpPr/>
          <p:nvPr/>
        </p:nvSpPr>
        <p:spPr>
          <a:xfrm>
            <a:off x="3271837" y="3465893"/>
            <a:ext cx="1590657" cy="1335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BACK ON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3"/>
          <p:cNvSpPr/>
          <p:nvPr/>
        </p:nvSpPr>
        <p:spPr>
          <a:xfrm>
            <a:off x="5048231" y="2953691"/>
            <a:ext cx="1590684" cy="4143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Space Grotesk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NO BACKUP PLAN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3"/>
          <p:cNvSpPr/>
          <p:nvPr/>
        </p:nvSpPr>
        <p:spPr>
          <a:xfrm>
            <a:off x="5048231" y="3453754"/>
            <a:ext cx="1590684" cy="1335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NO EASY EXIT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3"/>
          <p:cNvSpPr/>
          <p:nvPr/>
        </p:nvSpPr>
        <p:spPr>
          <a:xfrm>
            <a:off x="6824653" y="2953691"/>
            <a:ext cx="1590684" cy="2071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Space Grotesk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ALL IN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3"/>
          <p:cNvSpPr/>
          <p:nvPr/>
        </p:nvSpPr>
        <p:spPr>
          <a:xfrm>
            <a:off x="6824653" y="3246585"/>
            <a:ext cx="1590684" cy="1335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REAL ESTATE BECAME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3"/>
          <p:cNvSpPr/>
          <p:nvPr/>
        </p:nvSpPr>
        <p:spPr>
          <a:xfrm>
            <a:off x="6824653" y="3465893"/>
            <a:ext cx="1590684" cy="1335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PATH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3"/>
          <p:cNvSpPr/>
          <p:nvPr/>
        </p:nvSpPr>
        <p:spPr>
          <a:xfrm>
            <a:off x="897255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3"/>
          <p:cNvSpPr txBox="1"/>
          <p:nvPr/>
        </p:nvSpPr>
        <p:spPr>
          <a:xfrm>
            <a:off x="3214700" y="428625"/>
            <a:ext cx="5878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My 4th Job in 4 years The Excel Lie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54" name="Google Shape;25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5"/>
          <p:cNvSpPr/>
          <p:nvPr/>
        </p:nvSpPr>
        <p:spPr>
          <a:xfrm>
            <a:off x="557213" y="1362503"/>
            <a:ext cx="2914650" cy="15463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04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250"/>
              <a:buFont typeface="Space Grotesk"/>
              <a:buNone/>
            </a:pPr>
            <a:r>
              <a:rPr b="1" i="0" lang="en-US" sz="42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WHAT HAPPENED NEXT</a:t>
            </a:r>
            <a:endParaRPr b="0" i="0" sz="4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5"/>
          <p:cNvSpPr/>
          <p:nvPr/>
        </p:nvSpPr>
        <p:spPr>
          <a:xfrm>
            <a:off x="557213" y="3151789"/>
            <a:ext cx="2914650" cy="4720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4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400"/>
              <a:buFont typeface="Space Grotesk"/>
              <a:buNone/>
            </a:pPr>
            <a:r>
              <a:rPr b="1" i="0" lang="en-US" sz="17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struggle became the system.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5"/>
          <p:cNvSpPr/>
          <p:nvPr/>
        </p:nvSpPr>
        <p:spPr>
          <a:xfrm>
            <a:off x="4155069" y="1544473"/>
            <a:ext cx="1357313" cy="347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2750"/>
              <a:buFont typeface="Space Grotesk"/>
              <a:buNone/>
            </a:pPr>
            <a:r>
              <a:rPr b="1" i="0" lang="en-US" sz="27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100S</a:t>
            </a:r>
            <a:endParaRPr b="0" i="0" sz="2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5"/>
          <p:cNvSpPr/>
          <p:nvPr/>
        </p:nvSpPr>
        <p:spPr>
          <a:xfrm>
            <a:off x="5512382" y="1569504"/>
            <a:ext cx="3071813" cy="148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32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DEALS CLOSED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5"/>
          <p:cNvSpPr/>
          <p:nvPr/>
        </p:nvSpPr>
        <p:spPr>
          <a:xfrm>
            <a:off x="5512382" y="1775222"/>
            <a:ext cx="3071813" cy="148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32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REAL MARKET EXPERIENCE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5"/>
          <p:cNvSpPr/>
          <p:nvPr/>
        </p:nvSpPr>
        <p:spPr>
          <a:xfrm>
            <a:off x="4155069" y="2487448"/>
            <a:ext cx="1357313" cy="347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2750"/>
              <a:buFont typeface="Space Grotesk"/>
              <a:buNone/>
            </a:pPr>
            <a:r>
              <a:rPr b="1" i="0" lang="en-US" sz="27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MULTI</a:t>
            </a:r>
            <a:endParaRPr b="0" i="0" sz="2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5"/>
          <p:cNvSpPr/>
          <p:nvPr/>
        </p:nvSpPr>
        <p:spPr>
          <a:xfrm>
            <a:off x="5512382" y="2512479"/>
            <a:ext cx="3071813" cy="148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32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INVESTING STRATEGIES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5"/>
          <p:cNvSpPr/>
          <p:nvPr/>
        </p:nvSpPr>
        <p:spPr>
          <a:xfrm>
            <a:off x="5512382" y="2718197"/>
            <a:ext cx="3071813" cy="148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32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BUILT THROUGH REPETITION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5"/>
          <p:cNvSpPr/>
          <p:nvPr/>
        </p:nvSpPr>
        <p:spPr>
          <a:xfrm>
            <a:off x="4155069" y="3412564"/>
            <a:ext cx="1357313" cy="347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2750"/>
              <a:buFont typeface="Space Grotesk"/>
              <a:buNone/>
            </a:pPr>
            <a:r>
              <a:rPr b="1" i="0" lang="en-US" sz="27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BRAND</a:t>
            </a:r>
            <a:endParaRPr b="0" i="0" sz="2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5"/>
          <p:cNvSpPr/>
          <p:nvPr/>
        </p:nvSpPr>
        <p:spPr>
          <a:xfrm>
            <a:off x="5512382" y="3437595"/>
            <a:ext cx="3071813" cy="148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32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NATIONAL RECOGNITION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5"/>
          <p:cNvSpPr/>
          <p:nvPr/>
        </p:nvSpPr>
        <p:spPr>
          <a:xfrm>
            <a:off x="5512382" y="3643313"/>
            <a:ext cx="3071813" cy="148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32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REAL ESTATE DORU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5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72" name="Google Shape;27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16"/>
          <p:cNvSpPr/>
          <p:nvPr/>
        </p:nvSpPr>
        <p:spPr>
          <a:xfrm>
            <a:off x="607219" y="929984"/>
            <a:ext cx="4621783" cy="4343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Space Grotesk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What Took 8 Months…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6"/>
          <p:cNvSpPr/>
          <p:nvPr/>
        </p:nvSpPr>
        <p:spPr>
          <a:xfrm>
            <a:off x="607219" y="1760138"/>
            <a:ext cx="3000375" cy="1553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50"/>
              <a:buFont typeface="Space Grotesk"/>
              <a:buNone/>
            </a:pPr>
            <a:r>
              <a:rPr b="1" i="0" lang="en-US" sz="9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BEFORE SYSTEMS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6"/>
          <p:cNvSpPr/>
          <p:nvPr/>
        </p:nvSpPr>
        <p:spPr>
          <a:xfrm>
            <a:off x="607219" y="2072677"/>
            <a:ext cx="3000375" cy="7732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5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6850"/>
              <a:buFont typeface="Space Grotesk"/>
              <a:buNone/>
            </a:pPr>
            <a:r>
              <a:rPr b="1" i="0" lang="en-US" sz="6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8</a:t>
            </a:r>
            <a:endParaRPr b="0" i="0" sz="6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6"/>
          <p:cNvSpPr/>
          <p:nvPr/>
        </p:nvSpPr>
        <p:spPr>
          <a:xfrm>
            <a:off x="607219" y="3003067"/>
            <a:ext cx="2428875" cy="4400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pace Grotesk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Months to create the first breakthrough.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6"/>
          <p:cNvSpPr/>
          <p:nvPr/>
        </p:nvSpPr>
        <p:spPr>
          <a:xfrm>
            <a:off x="3712144" y="1817120"/>
            <a:ext cx="2588521" cy="1553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50"/>
              <a:buFont typeface="Space Grotesk"/>
              <a:buNone/>
            </a:pPr>
            <a:r>
              <a:rPr b="1" i="0" lang="en-US" sz="9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WITH AI SYSTEMS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6"/>
          <p:cNvSpPr/>
          <p:nvPr/>
        </p:nvSpPr>
        <p:spPr>
          <a:xfrm>
            <a:off x="3712149" y="2129650"/>
            <a:ext cx="3000300" cy="6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56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6000"/>
              <a:buFont typeface="Space Grotesk"/>
              <a:buNone/>
            </a:pPr>
            <a:r>
              <a:rPr b="1" i="0" lang="en-US" sz="6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FASTER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6"/>
          <p:cNvSpPr/>
          <p:nvPr/>
        </p:nvSpPr>
        <p:spPr>
          <a:xfrm>
            <a:off x="3712150" y="2994900"/>
            <a:ext cx="27924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800"/>
              <a:buFont typeface="Space Grotesk"/>
              <a:buNone/>
            </a:pPr>
            <a:r>
              <a:rPr b="1" i="0" lang="en-US" sz="18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Speed replaces guesswork.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6"/>
          <p:cNvSpPr/>
          <p:nvPr/>
        </p:nvSpPr>
        <p:spPr>
          <a:xfrm>
            <a:off x="3712144" y="4104962"/>
            <a:ext cx="1104881" cy="5572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60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100"/>
              <a:buFont typeface="Space Grotesk"/>
              <a:buNone/>
            </a:pPr>
            <a:r>
              <a:rPr b="1" i="0" lang="en-US" sz="1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LEADS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6"/>
          <p:cNvSpPr/>
          <p:nvPr/>
        </p:nvSpPr>
        <p:spPr>
          <a:xfrm>
            <a:off x="4945613" y="4104962"/>
            <a:ext cx="1104909" cy="5572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60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100"/>
              <a:buFont typeface="Space Grotesk"/>
              <a:buNone/>
            </a:pPr>
            <a:r>
              <a:rPr b="1" i="0" lang="en-US" sz="1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CALLS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6"/>
          <p:cNvSpPr/>
          <p:nvPr/>
        </p:nvSpPr>
        <p:spPr>
          <a:xfrm>
            <a:off x="6179110" y="4104962"/>
            <a:ext cx="1104909" cy="5572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60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100"/>
              <a:buFont typeface="Space Grotesk"/>
              <a:buNone/>
            </a:pPr>
            <a:r>
              <a:rPr b="1" lang="en-US" sz="110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 </a:t>
            </a:r>
            <a:r>
              <a:rPr b="1" i="0" lang="en-US" sz="1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FOLLOW-UP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6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89" name="Google Shape;28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17"/>
          <p:cNvSpPr/>
          <p:nvPr/>
        </p:nvSpPr>
        <p:spPr>
          <a:xfrm>
            <a:off x="887094" y="1943825"/>
            <a:ext cx="2963400" cy="138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08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3200"/>
              <a:buFont typeface="Space Grotesk"/>
              <a:buNone/>
            </a:pPr>
            <a:r>
              <a:rPr b="1" i="0" lang="en-US" sz="132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 b="0" i="0" sz="1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7"/>
          <p:cNvSpPr/>
          <p:nvPr/>
        </p:nvSpPr>
        <p:spPr>
          <a:xfrm>
            <a:off x="3850481" y="678656"/>
            <a:ext cx="85725" cy="3786188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7"/>
          <p:cNvSpPr/>
          <p:nvPr/>
        </p:nvSpPr>
        <p:spPr>
          <a:xfrm>
            <a:off x="4129088" y="1357313"/>
            <a:ext cx="85725" cy="914400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7"/>
          <p:cNvSpPr/>
          <p:nvPr/>
        </p:nvSpPr>
        <p:spPr>
          <a:xfrm>
            <a:off x="4129088" y="2871788"/>
            <a:ext cx="85725" cy="914400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17"/>
          <p:cNvSpPr/>
          <p:nvPr/>
        </p:nvSpPr>
        <p:spPr>
          <a:xfrm>
            <a:off x="3850481" y="678656"/>
            <a:ext cx="85725" cy="37861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7"/>
          <p:cNvSpPr/>
          <p:nvPr/>
        </p:nvSpPr>
        <p:spPr>
          <a:xfrm>
            <a:off x="4457700" y="1333398"/>
            <a:ext cx="4086225" cy="1643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SECRET #1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7"/>
          <p:cNvSpPr/>
          <p:nvPr/>
        </p:nvSpPr>
        <p:spPr>
          <a:xfrm>
            <a:off x="4457700" y="1697729"/>
            <a:ext cx="4086225" cy="11315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550"/>
              <a:buFont typeface="Space Grotesk"/>
              <a:buNone/>
            </a:pPr>
            <a:r>
              <a:rPr b="1" i="0" lang="en-US" sz="45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VEHICLE CHANGED</a:t>
            </a:r>
            <a:endParaRPr b="0" i="0" sz="4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7"/>
          <p:cNvSpPr/>
          <p:nvPr/>
        </p:nvSpPr>
        <p:spPr>
          <a:xfrm>
            <a:off x="4457700" y="3086463"/>
            <a:ext cx="4000500" cy="5093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550"/>
              <a:buFont typeface="Space Grotesk"/>
              <a:buNone/>
            </a:pPr>
            <a:r>
              <a:rPr b="1" i="0" lang="en-US" sz="15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old path was manual. The new path is powered by systems.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7"/>
          <p:cNvSpPr/>
          <p:nvPr/>
        </p:nvSpPr>
        <p:spPr>
          <a:xfrm>
            <a:off x="897255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04" name="Google Shape;30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18"/>
          <p:cNvSpPr/>
          <p:nvPr/>
        </p:nvSpPr>
        <p:spPr>
          <a:xfrm>
            <a:off x="569246" y="655825"/>
            <a:ext cx="4529100" cy="11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88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750"/>
              <a:buFont typeface="Space Grotesk"/>
              <a:buNone/>
            </a:pPr>
            <a:r>
              <a:rPr b="1" i="0" lang="en-US" sz="47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OLD WAY</a:t>
            </a:r>
            <a:endParaRPr b="0" i="0" sz="4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8"/>
          <p:cNvSpPr/>
          <p:nvPr/>
        </p:nvSpPr>
        <p:spPr>
          <a:xfrm>
            <a:off x="612125" y="1183677"/>
            <a:ext cx="5478600" cy="2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4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3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It worked… but it burned time, energy, and confidence.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8"/>
          <p:cNvSpPr/>
          <p:nvPr/>
        </p:nvSpPr>
        <p:spPr>
          <a:xfrm>
            <a:off x="482420" y="1840616"/>
            <a:ext cx="1804800" cy="573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8"/>
          <p:cNvSpPr/>
          <p:nvPr/>
        </p:nvSpPr>
        <p:spPr>
          <a:xfrm>
            <a:off x="3726795" y="4157663"/>
            <a:ext cx="1804857" cy="14288"/>
          </a:xfrm>
          <a:prstGeom prst="rect">
            <a:avLst/>
          </a:prstGeom>
          <a:solidFill>
            <a:srgbClr val="F2F9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8"/>
          <p:cNvSpPr/>
          <p:nvPr/>
        </p:nvSpPr>
        <p:spPr>
          <a:xfrm>
            <a:off x="569225" y="1955915"/>
            <a:ext cx="303900" cy="2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0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18"/>
          <p:cNvSpPr/>
          <p:nvPr/>
        </p:nvSpPr>
        <p:spPr>
          <a:xfrm>
            <a:off x="569257" y="2410732"/>
            <a:ext cx="705900" cy="2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84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50"/>
              <a:buFont typeface="Space Grotesk"/>
              <a:buNone/>
            </a:pPr>
            <a:r>
              <a:rPr b="1" i="0" lang="en-US" sz="18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COLD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8"/>
          <p:cNvSpPr/>
          <p:nvPr/>
        </p:nvSpPr>
        <p:spPr>
          <a:xfrm>
            <a:off x="1275233" y="2410732"/>
            <a:ext cx="827400" cy="2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84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50"/>
              <a:buFont typeface="Space Grotesk"/>
              <a:buNone/>
            </a:pPr>
            <a:r>
              <a:rPr b="1" i="0" lang="en-US" sz="18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CALLS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8"/>
          <p:cNvSpPr/>
          <p:nvPr/>
        </p:nvSpPr>
        <p:spPr>
          <a:xfrm>
            <a:off x="569250" y="3095425"/>
            <a:ext cx="2310900" cy="4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Strangers. Scripts. Constant resistance.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8"/>
          <p:cNvSpPr/>
          <p:nvPr/>
        </p:nvSpPr>
        <p:spPr>
          <a:xfrm>
            <a:off x="2962102" y="1612388"/>
            <a:ext cx="2500200" cy="3071700"/>
          </a:xfrm>
          <a:prstGeom prst="rect">
            <a:avLst/>
          </a:prstGeom>
          <a:solidFill>
            <a:srgbClr val="2C97CF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8"/>
          <p:cNvSpPr/>
          <p:nvPr/>
        </p:nvSpPr>
        <p:spPr>
          <a:xfrm>
            <a:off x="2880013" y="1818875"/>
            <a:ext cx="2500200" cy="573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18"/>
          <p:cNvSpPr/>
          <p:nvPr/>
        </p:nvSpPr>
        <p:spPr>
          <a:xfrm>
            <a:off x="5731677" y="4157663"/>
            <a:ext cx="2500340" cy="14288"/>
          </a:xfrm>
          <a:prstGeom prst="rect">
            <a:avLst/>
          </a:prstGeom>
          <a:solidFill>
            <a:srgbClr val="F2F9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18"/>
          <p:cNvSpPr/>
          <p:nvPr/>
        </p:nvSpPr>
        <p:spPr>
          <a:xfrm>
            <a:off x="3015643" y="1992654"/>
            <a:ext cx="303900" cy="2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0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18"/>
          <p:cNvSpPr/>
          <p:nvPr/>
        </p:nvSpPr>
        <p:spPr>
          <a:xfrm>
            <a:off x="2880025" y="2412104"/>
            <a:ext cx="20403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84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50"/>
              <a:buFont typeface="Space Grotesk"/>
              <a:buNone/>
            </a:pPr>
            <a:r>
              <a:rPr b="1" lang="en-US" sz="185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Direct Mail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18"/>
          <p:cNvSpPr/>
          <p:nvPr/>
        </p:nvSpPr>
        <p:spPr>
          <a:xfrm>
            <a:off x="2965848" y="3193550"/>
            <a:ext cx="2414400" cy="4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50"/>
              <a:buFont typeface="Space Grotesk"/>
              <a:buNone/>
            </a:pPr>
            <a:r>
              <a:rPr b="1" lang="en-US" sz="150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Must Spend Thousands a month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18"/>
          <p:cNvSpPr/>
          <p:nvPr/>
        </p:nvSpPr>
        <p:spPr>
          <a:xfrm>
            <a:off x="5634720" y="1810365"/>
            <a:ext cx="2861100" cy="573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18"/>
          <p:cNvSpPr/>
          <p:nvPr/>
        </p:nvSpPr>
        <p:spPr>
          <a:xfrm>
            <a:off x="5682859" y="2023580"/>
            <a:ext cx="408000" cy="2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0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8"/>
          <p:cNvSpPr/>
          <p:nvPr/>
        </p:nvSpPr>
        <p:spPr>
          <a:xfrm>
            <a:off x="5682843" y="2403283"/>
            <a:ext cx="1173300" cy="2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84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50"/>
              <a:buFont typeface="Space Grotesk"/>
              <a:buNone/>
            </a:pPr>
            <a:r>
              <a:rPr b="1" i="0" lang="en-US" sz="18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ENDLESS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18"/>
          <p:cNvSpPr/>
          <p:nvPr/>
        </p:nvSpPr>
        <p:spPr>
          <a:xfrm>
            <a:off x="6856260" y="2403283"/>
            <a:ext cx="1416300" cy="2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84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50"/>
              <a:buFont typeface="Space Grotesk"/>
              <a:buNone/>
            </a:pPr>
            <a:r>
              <a:rPr b="1" i="0" lang="en-US" sz="18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REJECTION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18"/>
          <p:cNvSpPr/>
          <p:nvPr/>
        </p:nvSpPr>
        <p:spPr>
          <a:xfrm>
            <a:off x="5682859" y="3246250"/>
            <a:ext cx="2747100" cy="4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part that makes most beginners quit.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18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9" name="Google Shape;2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"/>
          <p:cNvSpPr/>
          <p:nvPr/>
        </p:nvSpPr>
        <p:spPr>
          <a:xfrm>
            <a:off x="796226" y="1615921"/>
            <a:ext cx="6429375" cy="10315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50"/>
              <a:buFont typeface="Space Grotesk"/>
              <a:buNone/>
            </a:pPr>
            <a:r>
              <a:rPr b="1" i="0" lang="en-US" sz="39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Welcome To The Masterclass</a:t>
            </a:r>
            <a:endParaRPr b="0" i="0" sz="3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796226" y="2861780"/>
            <a:ext cx="6715125" cy="2625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600"/>
              <a:buFont typeface="Space Grotesk SemiBold"/>
              <a:buNone/>
            </a:pPr>
            <a:r>
              <a:rPr b="0" i="0" lang="en-US" sz="1600" u="none" cap="none" strike="noStrike">
                <a:solidFill>
                  <a:srgbClr val="D9EEFA"/>
                </a:solidFill>
                <a:latin typeface="Space Grotesk SemiBold"/>
                <a:ea typeface="Space Grotesk SemiBold"/>
                <a:cs typeface="Space Grotesk SemiBold"/>
                <a:sym typeface="Space Grotesk SemiBold"/>
              </a:rPr>
              <a:t>You’re in the right room.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30" name="Google Shape;33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19"/>
          <p:cNvSpPr/>
          <p:nvPr/>
        </p:nvSpPr>
        <p:spPr>
          <a:xfrm>
            <a:off x="642938" y="1029641"/>
            <a:ext cx="4714800" cy="5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88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350"/>
              <a:buFont typeface="Space Grotesk"/>
              <a:buNone/>
            </a:pPr>
            <a:r>
              <a:rPr b="1" i="0" lang="en-US" sz="5500" u="none" cap="none" strike="noStrik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</a:t>
            </a:r>
            <a:r>
              <a:rPr b="1" i="0" lang="en-US" sz="55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NEW </a:t>
            </a:r>
            <a:r>
              <a:rPr b="1" i="0" lang="en-US" sz="5500" u="none" cap="none" strike="noStrik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WAY</a:t>
            </a:r>
            <a:endParaRPr b="0" i="0" sz="55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9"/>
          <p:cNvSpPr/>
          <p:nvPr/>
        </p:nvSpPr>
        <p:spPr>
          <a:xfrm>
            <a:off x="642938" y="1921669"/>
            <a:ext cx="2143125" cy="1600200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19"/>
          <p:cNvSpPr/>
          <p:nvPr/>
        </p:nvSpPr>
        <p:spPr>
          <a:xfrm>
            <a:off x="642938" y="1921669"/>
            <a:ext cx="2143125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9"/>
          <p:cNvSpPr/>
          <p:nvPr/>
        </p:nvSpPr>
        <p:spPr>
          <a:xfrm>
            <a:off x="642938" y="3507581"/>
            <a:ext cx="2143125" cy="14288"/>
          </a:xfrm>
          <a:prstGeom prst="rect">
            <a:avLst/>
          </a:prstGeom>
          <a:solidFill>
            <a:srgbClr val="EEF7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19"/>
          <p:cNvSpPr/>
          <p:nvPr/>
        </p:nvSpPr>
        <p:spPr>
          <a:xfrm>
            <a:off x="814388" y="2107518"/>
            <a:ext cx="1843088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9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19"/>
          <p:cNvSpPr/>
          <p:nvPr/>
        </p:nvSpPr>
        <p:spPr>
          <a:xfrm>
            <a:off x="814388" y="2411127"/>
            <a:ext cx="1785938" cy="4760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84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Space Grotesk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MOTIVATED LEADS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9"/>
          <p:cNvSpPr/>
          <p:nvPr/>
        </p:nvSpPr>
        <p:spPr>
          <a:xfrm>
            <a:off x="814388" y="3015723"/>
            <a:ext cx="1700213" cy="3202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4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50"/>
              <a:buFont typeface="Space Grotesk"/>
              <a:buNone/>
            </a:pPr>
            <a:r>
              <a:rPr b="1" i="0" lang="en-US" sz="12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People who already raised their hand.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9"/>
          <p:cNvSpPr/>
          <p:nvPr/>
        </p:nvSpPr>
        <p:spPr>
          <a:xfrm>
            <a:off x="2786063" y="2693194"/>
            <a:ext cx="714375" cy="57150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19"/>
          <p:cNvSpPr/>
          <p:nvPr/>
        </p:nvSpPr>
        <p:spPr>
          <a:xfrm>
            <a:off x="3271838" y="2607469"/>
            <a:ext cx="228600" cy="2286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19"/>
          <p:cNvSpPr/>
          <p:nvPr/>
        </p:nvSpPr>
        <p:spPr>
          <a:xfrm>
            <a:off x="3500438" y="1921669"/>
            <a:ext cx="2143125" cy="1600200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19"/>
          <p:cNvSpPr/>
          <p:nvPr/>
        </p:nvSpPr>
        <p:spPr>
          <a:xfrm>
            <a:off x="3500438" y="1921669"/>
            <a:ext cx="2143125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9"/>
          <p:cNvSpPr/>
          <p:nvPr/>
        </p:nvSpPr>
        <p:spPr>
          <a:xfrm>
            <a:off x="3500438" y="3507581"/>
            <a:ext cx="2143125" cy="14288"/>
          </a:xfrm>
          <a:prstGeom prst="rect">
            <a:avLst/>
          </a:prstGeom>
          <a:solidFill>
            <a:srgbClr val="EEF7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19"/>
          <p:cNvSpPr/>
          <p:nvPr/>
        </p:nvSpPr>
        <p:spPr>
          <a:xfrm>
            <a:off x="3671888" y="2107518"/>
            <a:ext cx="1843088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9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9"/>
          <p:cNvSpPr/>
          <p:nvPr/>
        </p:nvSpPr>
        <p:spPr>
          <a:xfrm>
            <a:off x="3671888" y="2411127"/>
            <a:ext cx="1785938" cy="4760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84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Space Grotesk"/>
              <a:buNone/>
            </a:pPr>
            <a:r>
              <a:rPr b="1" lang="en-US" sz="170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AI QUALIFICATION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9"/>
          <p:cNvSpPr/>
          <p:nvPr/>
        </p:nvSpPr>
        <p:spPr>
          <a:xfrm>
            <a:off x="3671888" y="3015723"/>
            <a:ext cx="1700213" cy="3202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44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50"/>
              <a:buFont typeface="Space Grotesk"/>
              <a:buNone/>
            </a:pPr>
            <a:r>
              <a:rPr b="1" lang="en-US" sz="120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Filter, score, and book the right sellers.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44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50"/>
              <a:buFont typeface="Space Grotesk"/>
              <a:buNone/>
            </a:pPr>
            <a:r>
              <a:t/>
            </a:r>
            <a:endParaRPr b="1" sz="1200">
              <a:solidFill>
                <a:srgbClr val="D9EEFA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346" name="Google Shape;346;p19"/>
          <p:cNvSpPr/>
          <p:nvPr/>
        </p:nvSpPr>
        <p:spPr>
          <a:xfrm>
            <a:off x="5643563" y="2693194"/>
            <a:ext cx="714375" cy="57150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19"/>
          <p:cNvSpPr/>
          <p:nvPr/>
        </p:nvSpPr>
        <p:spPr>
          <a:xfrm>
            <a:off x="6129338" y="2607469"/>
            <a:ext cx="228600" cy="2286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19"/>
          <p:cNvSpPr/>
          <p:nvPr/>
        </p:nvSpPr>
        <p:spPr>
          <a:xfrm>
            <a:off x="6357938" y="1921669"/>
            <a:ext cx="2143125" cy="1600200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19"/>
          <p:cNvSpPr/>
          <p:nvPr/>
        </p:nvSpPr>
        <p:spPr>
          <a:xfrm>
            <a:off x="6357938" y="1921669"/>
            <a:ext cx="2143125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19"/>
          <p:cNvSpPr/>
          <p:nvPr/>
        </p:nvSpPr>
        <p:spPr>
          <a:xfrm>
            <a:off x="6357938" y="3507581"/>
            <a:ext cx="2143125" cy="14288"/>
          </a:xfrm>
          <a:prstGeom prst="rect">
            <a:avLst/>
          </a:prstGeom>
          <a:solidFill>
            <a:srgbClr val="EEF7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19"/>
          <p:cNvSpPr/>
          <p:nvPr/>
        </p:nvSpPr>
        <p:spPr>
          <a:xfrm>
            <a:off x="6529388" y="2107518"/>
            <a:ext cx="1843088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9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9"/>
          <p:cNvSpPr/>
          <p:nvPr/>
        </p:nvSpPr>
        <p:spPr>
          <a:xfrm>
            <a:off x="6529388" y="2411127"/>
            <a:ext cx="1785938" cy="4760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84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Space Grotesk"/>
              <a:buNone/>
            </a:pPr>
            <a:r>
              <a:rPr b="1" lang="en-US" sz="170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QUALIFIED LEADS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9"/>
          <p:cNvSpPr/>
          <p:nvPr/>
        </p:nvSpPr>
        <p:spPr>
          <a:xfrm>
            <a:off x="6529388" y="3015723"/>
            <a:ext cx="1700213" cy="3202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4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50"/>
              <a:buFont typeface="Space Grotesk"/>
              <a:buNone/>
            </a:pPr>
            <a:r>
              <a:rPr b="1" lang="en-US" sz="120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 only talk to Sellers who want to Sell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9"/>
          <p:cNvSpPr/>
          <p:nvPr/>
        </p:nvSpPr>
        <p:spPr>
          <a:xfrm>
            <a:off x="642954" y="4102225"/>
            <a:ext cx="6995700" cy="4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4075">
            <a:spAutoFit/>
          </a:bodyPr>
          <a:lstStyle/>
          <a:p>
            <a:pPr indent="0" lvl="0" marL="0" marR="0" rtl="0" algn="l">
              <a:lnSpc>
                <a:spcPct val="832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900"/>
              <a:buFont typeface="Space Grotesk"/>
              <a:buNone/>
            </a:pPr>
            <a:r>
              <a:rPr b="1" i="0" lang="en-US" sz="2500" u="none" cap="none" strike="noStrik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Speed turns intent into opportunity.</a:t>
            </a:r>
            <a:endParaRPr b="0" i="0" sz="25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9"/>
          <p:cNvSpPr/>
          <p:nvPr/>
        </p:nvSpPr>
        <p:spPr>
          <a:xfrm>
            <a:off x="897255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61" name="Google Shape;36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20"/>
          <p:cNvSpPr/>
          <p:nvPr/>
        </p:nvSpPr>
        <p:spPr>
          <a:xfrm>
            <a:off x="557213" y="1118304"/>
            <a:ext cx="2914650" cy="20059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050"/>
              <a:buFont typeface="Space Grotesk"/>
              <a:buNone/>
            </a:pPr>
            <a:r>
              <a:rPr b="1" i="0" lang="en-US" sz="40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THEY ALREADY WANT TO SELL</a:t>
            </a:r>
            <a:endParaRPr b="0" i="0" sz="4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20"/>
          <p:cNvSpPr/>
          <p:nvPr/>
        </p:nvSpPr>
        <p:spPr>
          <a:xfrm>
            <a:off x="557213" y="3381422"/>
            <a:ext cx="2914650" cy="472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2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Space Grotesk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Motivated leads arrive with the clues you need.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20"/>
          <p:cNvSpPr/>
          <p:nvPr/>
        </p:nvSpPr>
        <p:spPr>
          <a:xfrm>
            <a:off x="4102794" y="971550"/>
            <a:ext cx="2015040" cy="1550194"/>
          </a:xfrm>
          <a:prstGeom prst="rect">
            <a:avLst/>
          </a:prstGeom>
          <a:solidFill>
            <a:srgbClr val="2C97CF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20"/>
          <p:cNvSpPr/>
          <p:nvPr/>
        </p:nvSpPr>
        <p:spPr>
          <a:xfrm>
            <a:off x="4102794" y="971550"/>
            <a:ext cx="2015040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20"/>
          <p:cNvSpPr/>
          <p:nvPr/>
        </p:nvSpPr>
        <p:spPr>
          <a:xfrm>
            <a:off x="4102794" y="2507456"/>
            <a:ext cx="2015040" cy="14288"/>
          </a:xfrm>
          <a:prstGeom prst="rect">
            <a:avLst/>
          </a:prstGeom>
          <a:solidFill>
            <a:srgbClr val="F1F9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20"/>
          <p:cNvSpPr/>
          <p:nvPr/>
        </p:nvSpPr>
        <p:spPr>
          <a:xfrm>
            <a:off x="4274244" y="1265337"/>
            <a:ext cx="1715002" cy="1553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950"/>
              <a:buFont typeface="Space Grotesk"/>
              <a:buNone/>
            </a:pPr>
            <a:r>
              <a:rPr b="1" i="0" lang="en-US" sz="9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20"/>
          <p:cNvSpPr/>
          <p:nvPr/>
        </p:nvSpPr>
        <p:spPr>
          <a:xfrm>
            <a:off x="4274244" y="1606451"/>
            <a:ext cx="1715002" cy="295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50"/>
              <a:buFont typeface="Space Grotesk"/>
              <a:buNone/>
            </a:pPr>
            <a:r>
              <a:rPr b="1" i="0" lang="en-US" sz="23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NAME</a:t>
            </a:r>
            <a:endParaRPr b="0" i="0" sz="2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20"/>
          <p:cNvSpPr/>
          <p:nvPr/>
        </p:nvSpPr>
        <p:spPr>
          <a:xfrm>
            <a:off x="4274244" y="2059353"/>
            <a:ext cx="1643063" cy="1685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4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Who raised their hand.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20"/>
          <p:cNvSpPr/>
          <p:nvPr/>
        </p:nvSpPr>
        <p:spPr>
          <a:xfrm>
            <a:off x="6360721" y="971550"/>
            <a:ext cx="2171197" cy="1550194"/>
          </a:xfrm>
          <a:prstGeom prst="rect">
            <a:avLst/>
          </a:prstGeom>
          <a:solidFill>
            <a:srgbClr val="2C97CF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20"/>
          <p:cNvSpPr/>
          <p:nvPr/>
        </p:nvSpPr>
        <p:spPr>
          <a:xfrm>
            <a:off x="6360721" y="971550"/>
            <a:ext cx="2171197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20"/>
          <p:cNvSpPr/>
          <p:nvPr/>
        </p:nvSpPr>
        <p:spPr>
          <a:xfrm>
            <a:off x="6360721" y="2507456"/>
            <a:ext cx="2171197" cy="14288"/>
          </a:xfrm>
          <a:prstGeom prst="rect">
            <a:avLst/>
          </a:prstGeom>
          <a:solidFill>
            <a:srgbClr val="F1F9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20"/>
          <p:cNvSpPr/>
          <p:nvPr/>
        </p:nvSpPr>
        <p:spPr>
          <a:xfrm>
            <a:off x="6532171" y="1181063"/>
            <a:ext cx="1871160" cy="1553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950"/>
              <a:buFont typeface="Space Grotesk"/>
              <a:buNone/>
            </a:pPr>
            <a:r>
              <a:rPr b="1" i="0" lang="en-US" sz="9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20"/>
          <p:cNvSpPr/>
          <p:nvPr/>
        </p:nvSpPr>
        <p:spPr>
          <a:xfrm>
            <a:off x="6532171" y="1522177"/>
            <a:ext cx="1871160" cy="295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50"/>
              <a:buFont typeface="Space Grotesk"/>
              <a:buNone/>
            </a:pPr>
            <a:r>
              <a:rPr b="1" i="0" lang="en-US" sz="23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PHONE</a:t>
            </a:r>
            <a:endParaRPr b="0" i="0" sz="2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20"/>
          <p:cNvSpPr/>
          <p:nvPr/>
        </p:nvSpPr>
        <p:spPr>
          <a:xfrm>
            <a:off x="6532171" y="1975079"/>
            <a:ext cx="1643062" cy="3371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4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How fast you can reach them.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20"/>
          <p:cNvSpPr/>
          <p:nvPr/>
        </p:nvSpPr>
        <p:spPr>
          <a:xfrm>
            <a:off x="4102794" y="2764631"/>
            <a:ext cx="2015040" cy="1550194"/>
          </a:xfrm>
          <a:prstGeom prst="rect">
            <a:avLst/>
          </a:prstGeom>
          <a:solidFill>
            <a:srgbClr val="2C97CF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20"/>
          <p:cNvSpPr/>
          <p:nvPr/>
        </p:nvSpPr>
        <p:spPr>
          <a:xfrm>
            <a:off x="4102794" y="2764631"/>
            <a:ext cx="2015040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20"/>
          <p:cNvSpPr/>
          <p:nvPr/>
        </p:nvSpPr>
        <p:spPr>
          <a:xfrm>
            <a:off x="4102794" y="4300538"/>
            <a:ext cx="2015040" cy="14288"/>
          </a:xfrm>
          <a:prstGeom prst="rect">
            <a:avLst/>
          </a:prstGeom>
          <a:solidFill>
            <a:srgbClr val="F1F9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20"/>
          <p:cNvSpPr/>
          <p:nvPr/>
        </p:nvSpPr>
        <p:spPr>
          <a:xfrm>
            <a:off x="4274244" y="2974144"/>
            <a:ext cx="1715002" cy="1553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950"/>
              <a:buFont typeface="Space Grotesk"/>
              <a:buNone/>
            </a:pPr>
            <a:r>
              <a:rPr b="1" i="0" lang="en-US" sz="9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20"/>
          <p:cNvSpPr/>
          <p:nvPr/>
        </p:nvSpPr>
        <p:spPr>
          <a:xfrm>
            <a:off x="4274244" y="3315258"/>
            <a:ext cx="1715002" cy="295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50"/>
              <a:buFont typeface="Space Grotesk"/>
              <a:buNone/>
            </a:pPr>
            <a:r>
              <a:rPr b="1" i="0" lang="en-US" sz="23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ADDRESS</a:t>
            </a:r>
            <a:endParaRPr b="0" i="0" sz="2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20"/>
          <p:cNvSpPr/>
          <p:nvPr/>
        </p:nvSpPr>
        <p:spPr>
          <a:xfrm>
            <a:off x="4274244" y="3768161"/>
            <a:ext cx="1643063" cy="3371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4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Where the opportunity lives.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20"/>
          <p:cNvSpPr/>
          <p:nvPr/>
        </p:nvSpPr>
        <p:spPr>
          <a:xfrm>
            <a:off x="6360721" y="2764631"/>
            <a:ext cx="2171197" cy="1550194"/>
          </a:xfrm>
          <a:prstGeom prst="rect">
            <a:avLst/>
          </a:prstGeom>
          <a:solidFill>
            <a:srgbClr val="2C97CF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20"/>
          <p:cNvSpPr/>
          <p:nvPr/>
        </p:nvSpPr>
        <p:spPr>
          <a:xfrm>
            <a:off x="6360721" y="2764631"/>
            <a:ext cx="2171197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20"/>
          <p:cNvSpPr/>
          <p:nvPr/>
        </p:nvSpPr>
        <p:spPr>
          <a:xfrm>
            <a:off x="6360721" y="4300538"/>
            <a:ext cx="2171197" cy="14288"/>
          </a:xfrm>
          <a:prstGeom prst="rect">
            <a:avLst/>
          </a:prstGeom>
          <a:solidFill>
            <a:srgbClr val="F1F9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20"/>
          <p:cNvSpPr/>
          <p:nvPr/>
        </p:nvSpPr>
        <p:spPr>
          <a:xfrm>
            <a:off x="6532171" y="2974144"/>
            <a:ext cx="1871160" cy="1553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950"/>
              <a:buFont typeface="Space Grotesk"/>
              <a:buNone/>
            </a:pPr>
            <a:r>
              <a:rPr b="1" i="0" lang="en-US" sz="9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04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20"/>
          <p:cNvSpPr/>
          <p:nvPr/>
        </p:nvSpPr>
        <p:spPr>
          <a:xfrm>
            <a:off x="6532171" y="3315258"/>
            <a:ext cx="1871160" cy="295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50"/>
              <a:buFont typeface="Space Grotesk"/>
              <a:buNone/>
            </a:pPr>
            <a:r>
              <a:rPr b="1" i="0" lang="en-US" sz="23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MOTIVATION</a:t>
            </a:r>
            <a:endParaRPr b="0" i="0" sz="2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20"/>
          <p:cNvSpPr/>
          <p:nvPr/>
        </p:nvSpPr>
        <p:spPr>
          <a:xfrm>
            <a:off x="6532171" y="3768161"/>
            <a:ext cx="1643062" cy="3371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4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00"/>
              <a:buFont typeface="Space Grotesk"/>
              <a:buNone/>
            </a:pPr>
            <a:r>
              <a:rPr b="1" lang="en-US" sz="100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Make the DEAL Happened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20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94" name="Google Shape;39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21"/>
          <p:cNvSpPr/>
          <p:nvPr/>
        </p:nvSpPr>
        <p:spPr>
          <a:xfrm>
            <a:off x="1229367" y="1715226"/>
            <a:ext cx="898829" cy="13844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08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3200"/>
              <a:buFont typeface="Space Grotesk"/>
              <a:buNone/>
            </a:pPr>
            <a:r>
              <a:rPr b="1" i="0" lang="en-US" sz="132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5</a:t>
            </a:r>
            <a:endParaRPr b="0" i="0" sz="1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21"/>
          <p:cNvSpPr/>
          <p:nvPr/>
        </p:nvSpPr>
        <p:spPr>
          <a:xfrm>
            <a:off x="1053172" y="2853699"/>
            <a:ext cx="14358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2000"/>
              <a:buFont typeface="Space Grotesk"/>
              <a:buNone/>
            </a:pPr>
            <a:r>
              <a:rPr b="1" i="0" lang="en-US" sz="2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MINUTES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21"/>
          <p:cNvSpPr/>
          <p:nvPr/>
        </p:nvSpPr>
        <p:spPr>
          <a:xfrm>
            <a:off x="3707606" y="642938"/>
            <a:ext cx="85725" cy="3857625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21"/>
          <p:cNvSpPr/>
          <p:nvPr/>
        </p:nvSpPr>
        <p:spPr>
          <a:xfrm>
            <a:off x="3921919" y="642938"/>
            <a:ext cx="85725" cy="1107281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21"/>
          <p:cNvSpPr/>
          <p:nvPr/>
        </p:nvSpPr>
        <p:spPr>
          <a:xfrm>
            <a:off x="3921919" y="3393281"/>
            <a:ext cx="85725" cy="1107281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21"/>
          <p:cNvSpPr/>
          <p:nvPr/>
        </p:nvSpPr>
        <p:spPr>
          <a:xfrm>
            <a:off x="3707606" y="642938"/>
            <a:ext cx="85725" cy="3857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21"/>
          <p:cNvSpPr/>
          <p:nvPr/>
        </p:nvSpPr>
        <p:spPr>
          <a:xfrm>
            <a:off x="4425550" y="918056"/>
            <a:ext cx="41292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SPEED-TO-LEAD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21"/>
          <p:cNvSpPr/>
          <p:nvPr/>
        </p:nvSpPr>
        <p:spPr>
          <a:xfrm>
            <a:off x="4400550" y="1307390"/>
            <a:ext cx="4129088" cy="10029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050"/>
              <a:buFont typeface="Space Grotesk"/>
              <a:buNone/>
            </a:pPr>
            <a:r>
              <a:rPr b="1" i="0" lang="en-US" sz="40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5-MINUTE RULE</a:t>
            </a:r>
            <a:endParaRPr b="0" i="0" sz="4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21"/>
          <p:cNvSpPr/>
          <p:nvPr/>
        </p:nvSpPr>
        <p:spPr>
          <a:xfrm>
            <a:off x="4400550" y="2553249"/>
            <a:ext cx="4129088" cy="5863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64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Space Grotesk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Speed wins</a:t>
            </a:r>
            <a:r>
              <a:rPr b="1" i="0" lang="en-US" sz="19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 before competitors even respond.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21"/>
          <p:cNvSpPr/>
          <p:nvPr/>
        </p:nvSpPr>
        <p:spPr>
          <a:xfrm>
            <a:off x="4400550" y="3689663"/>
            <a:ext cx="2021681" cy="214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FIRST RESPONSE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21"/>
          <p:cNvSpPr/>
          <p:nvPr/>
        </p:nvSpPr>
        <p:spPr>
          <a:xfrm>
            <a:off x="4400550" y="3996844"/>
            <a:ext cx="2021681" cy="1465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2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CAPTURES ATTENTION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21"/>
          <p:cNvSpPr/>
          <p:nvPr/>
        </p:nvSpPr>
        <p:spPr>
          <a:xfrm>
            <a:off x="6665119" y="3689663"/>
            <a:ext cx="2021681" cy="214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LATE RESPONSE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6665119" y="3996844"/>
            <a:ext cx="2021681" cy="1465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2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9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LOSES THE DEAL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21"/>
          <p:cNvSpPr/>
          <p:nvPr/>
        </p:nvSpPr>
        <p:spPr>
          <a:xfrm>
            <a:off x="897255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14" name="Google Shape;41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22"/>
          <p:cNvSpPr/>
          <p:nvPr/>
        </p:nvSpPr>
        <p:spPr>
          <a:xfrm>
            <a:off x="557213" y="1148637"/>
            <a:ext cx="2557463" cy="2928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BEGINNER PROBLEM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22"/>
          <p:cNvSpPr/>
          <p:nvPr/>
        </p:nvSpPr>
        <p:spPr>
          <a:xfrm>
            <a:off x="557213" y="1598693"/>
            <a:ext cx="2557463" cy="15463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04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50"/>
              <a:buFont typeface="Space Grotesk"/>
              <a:buNone/>
            </a:pPr>
            <a:r>
              <a:rPr b="1" i="0" lang="en-US" sz="42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LEADS DON’T WAIT</a:t>
            </a:r>
            <a:endParaRPr b="0" i="0" sz="4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22"/>
          <p:cNvSpPr/>
          <p:nvPr/>
        </p:nvSpPr>
        <p:spPr>
          <a:xfrm>
            <a:off x="557213" y="3387979"/>
            <a:ext cx="2557463" cy="4640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400"/>
              <a:buFont typeface="Space Grotesk"/>
              <a:buNone/>
            </a:pPr>
            <a:r>
              <a:rPr b="1" i="0" lang="en-US" sz="14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They show up when life is happening.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22"/>
          <p:cNvSpPr/>
          <p:nvPr/>
        </p:nvSpPr>
        <p:spPr>
          <a:xfrm>
            <a:off x="3750469" y="1064419"/>
            <a:ext cx="2393156" cy="1464469"/>
          </a:xfrm>
          <a:prstGeom prst="rect">
            <a:avLst/>
          </a:prstGeom>
          <a:solidFill>
            <a:srgbClr val="2C97CF">
              <a:alpha val="3137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22"/>
          <p:cNvSpPr/>
          <p:nvPr/>
        </p:nvSpPr>
        <p:spPr>
          <a:xfrm>
            <a:off x="3750469" y="1064419"/>
            <a:ext cx="2393156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22"/>
          <p:cNvSpPr/>
          <p:nvPr/>
        </p:nvSpPr>
        <p:spPr>
          <a:xfrm>
            <a:off x="3750469" y="2514600"/>
            <a:ext cx="2393156" cy="14288"/>
          </a:xfrm>
          <a:prstGeom prst="rect">
            <a:avLst/>
          </a:prstGeom>
          <a:solidFill>
            <a:srgbClr val="F2F9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22"/>
          <p:cNvSpPr/>
          <p:nvPr/>
        </p:nvSpPr>
        <p:spPr>
          <a:xfrm>
            <a:off x="3936206" y="1293047"/>
            <a:ext cx="2064544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22"/>
          <p:cNvSpPr/>
          <p:nvPr/>
        </p:nvSpPr>
        <p:spPr>
          <a:xfrm>
            <a:off x="3936206" y="1560937"/>
            <a:ext cx="2064544" cy="285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Space Grotesk"/>
              <a:buNone/>
            </a:pPr>
            <a:r>
              <a:rPr b="1" i="0" lang="en-US" sz="21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WORKING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22"/>
          <p:cNvSpPr/>
          <p:nvPr/>
        </p:nvSpPr>
        <p:spPr>
          <a:xfrm>
            <a:off x="3936206" y="1974549"/>
            <a:ext cx="1893094" cy="3257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2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A hot seller calls during your shift.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22"/>
          <p:cNvSpPr/>
          <p:nvPr/>
        </p:nvSpPr>
        <p:spPr>
          <a:xfrm>
            <a:off x="6357938" y="1064419"/>
            <a:ext cx="2393156" cy="1464469"/>
          </a:xfrm>
          <a:prstGeom prst="rect">
            <a:avLst/>
          </a:prstGeom>
          <a:solidFill>
            <a:srgbClr val="2C97CF">
              <a:alpha val="3137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22"/>
          <p:cNvSpPr/>
          <p:nvPr/>
        </p:nvSpPr>
        <p:spPr>
          <a:xfrm>
            <a:off x="6357938" y="1064419"/>
            <a:ext cx="2393156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22"/>
          <p:cNvSpPr/>
          <p:nvPr/>
        </p:nvSpPr>
        <p:spPr>
          <a:xfrm>
            <a:off x="6357938" y="2514600"/>
            <a:ext cx="2393156" cy="14288"/>
          </a:xfrm>
          <a:prstGeom prst="rect">
            <a:avLst/>
          </a:prstGeom>
          <a:solidFill>
            <a:srgbClr val="F2F9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22"/>
          <p:cNvSpPr/>
          <p:nvPr/>
        </p:nvSpPr>
        <p:spPr>
          <a:xfrm>
            <a:off x="6543675" y="1293047"/>
            <a:ext cx="2064544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22"/>
          <p:cNvSpPr/>
          <p:nvPr/>
        </p:nvSpPr>
        <p:spPr>
          <a:xfrm>
            <a:off x="6543675" y="1560937"/>
            <a:ext cx="2064544" cy="285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Space Grotesk"/>
              <a:buNone/>
            </a:pPr>
            <a:r>
              <a:rPr b="1" i="0" lang="en-US" sz="21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SLEEPING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22"/>
          <p:cNvSpPr/>
          <p:nvPr/>
        </p:nvSpPr>
        <p:spPr>
          <a:xfrm>
            <a:off x="6543675" y="1974549"/>
            <a:ext cx="1893094" cy="3257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2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lead comes in after hours.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22"/>
          <p:cNvSpPr/>
          <p:nvPr/>
        </p:nvSpPr>
        <p:spPr>
          <a:xfrm>
            <a:off x="3750469" y="2743200"/>
            <a:ext cx="2393156" cy="1464469"/>
          </a:xfrm>
          <a:prstGeom prst="rect">
            <a:avLst/>
          </a:prstGeom>
          <a:solidFill>
            <a:srgbClr val="2C97CF">
              <a:alpha val="3137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22"/>
          <p:cNvSpPr/>
          <p:nvPr/>
        </p:nvSpPr>
        <p:spPr>
          <a:xfrm>
            <a:off x="3750469" y="2743200"/>
            <a:ext cx="2393156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22"/>
          <p:cNvSpPr/>
          <p:nvPr/>
        </p:nvSpPr>
        <p:spPr>
          <a:xfrm>
            <a:off x="3750469" y="4193381"/>
            <a:ext cx="2393156" cy="14288"/>
          </a:xfrm>
          <a:prstGeom prst="rect">
            <a:avLst/>
          </a:prstGeom>
          <a:solidFill>
            <a:srgbClr val="F2F9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22"/>
          <p:cNvSpPr/>
          <p:nvPr/>
        </p:nvSpPr>
        <p:spPr>
          <a:xfrm>
            <a:off x="3936206" y="2971828"/>
            <a:ext cx="2064544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22"/>
          <p:cNvSpPr/>
          <p:nvPr/>
        </p:nvSpPr>
        <p:spPr>
          <a:xfrm>
            <a:off x="3936206" y="3239719"/>
            <a:ext cx="2064544" cy="285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Space Grotesk"/>
              <a:buNone/>
            </a:pPr>
            <a:r>
              <a:rPr b="1" i="0" lang="en-US" sz="21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DRIVING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22"/>
          <p:cNvSpPr/>
          <p:nvPr/>
        </p:nvSpPr>
        <p:spPr>
          <a:xfrm>
            <a:off x="3936206" y="3653330"/>
            <a:ext cx="1893094" cy="3257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2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 can’t qualify the seller safely.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22"/>
          <p:cNvSpPr/>
          <p:nvPr/>
        </p:nvSpPr>
        <p:spPr>
          <a:xfrm>
            <a:off x="6357938" y="2743200"/>
            <a:ext cx="2393156" cy="1464469"/>
          </a:xfrm>
          <a:prstGeom prst="rect">
            <a:avLst/>
          </a:prstGeom>
          <a:solidFill>
            <a:srgbClr val="2C97CF">
              <a:alpha val="3137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22"/>
          <p:cNvSpPr/>
          <p:nvPr/>
        </p:nvSpPr>
        <p:spPr>
          <a:xfrm>
            <a:off x="6357938" y="2743200"/>
            <a:ext cx="2393156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22"/>
          <p:cNvSpPr/>
          <p:nvPr/>
        </p:nvSpPr>
        <p:spPr>
          <a:xfrm>
            <a:off x="6357938" y="4193381"/>
            <a:ext cx="2393156" cy="14288"/>
          </a:xfrm>
          <a:prstGeom prst="rect">
            <a:avLst/>
          </a:prstGeom>
          <a:solidFill>
            <a:srgbClr val="F2F9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22"/>
          <p:cNvSpPr/>
          <p:nvPr/>
        </p:nvSpPr>
        <p:spPr>
          <a:xfrm>
            <a:off x="6543675" y="2971828"/>
            <a:ext cx="2064544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04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22"/>
          <p:cNvSpPr/>
          <p:nvPr/>
        </p:nvSpPr>
        <p:spPr>
          <a:xfrm>
            <a:off x="6543675" y="3239719"/>
            <a:ext cx="2064544" cy="285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Space Grotesk"/>
              <a:buNone/>
            </a:pPr>
            <a:r>
              <a:rPr b="1" i="0" lang="en-US" sz="21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BUSY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22"/>
          <p:cNvSpPr/>
          <p:nvPr/>
        </p:nvSpPr>
        <p:spPr>
          <a:xfrm>
            <a:off x="6543675" y="3653330"/>
            <a:ext cx="1893094" cy="3257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2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Follow-up gets pushed off again.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22"/>
          <p:cNvSpPr/>
          <p:nvPr/>
        </p:nvSpPr>
        <p:spPr>
          <a:xfrm>
            <a:off x="557231" y="4618425"/>
            <a:ext cx="2393100" cy="1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SPEED WINS DEALS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22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49" name="Google Shape;44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23"/>
          <p:cNvSpPr/>
          <p:nvPr/>
        </p:nvSpPr>
        <p:spPr>
          <a:xfrm>
            <a:off x="557213" y="1355610"/>
            <a:ext cx="2386013" cy="10321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88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350"/>
              <a:buFont typeface="Space Grotesk"/>
              <a:buNone/>
            </a:pPr>
            <a:r>
              <a:rPr b="1" i="0" lang="en-US" sz="43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ENTER AI</a:t>
            </a:r>
            <a:endParaRPr b="0" i="0" sz="4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23"/>
          <p:cNvSpPr/>
          <p:nvPr/>
        </p:nvSpPr>
        <p:spPr>
          <a:xfrm>
            <a:off x="557213" y="2730615"/>
            <a:ext cx="2321719" cy="5572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60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450"/>
              <a:buFont typeface="Space Grotesk"/>
              <a:buNone/>
            </a:pPr>
            <a:r>
              <a:rPr b="1" i="0" lang="en-US" sz="14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BAD TIMING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3"/>
          <p:cNvSpPr/>
          <p:nvPr/>
        </p:nvSpPr>
        <p:spPr>
          <a:xfrm>
            <a:off x="557213" y="3444990"/>
            <a:ext cx="2321719" cy="5572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60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450"/>
              <a:buFont typeface="Space Grotesk"/>
              <a:buNone/>
            </a:pPr>
            <a:r>
              <a:rPr b="1" i="0" lang="en-US" sz="14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CALL FEAR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23"/>
          <p:cNvSpPr/>
          <p:nvPr/>
        </p:nvSpPr>
        <p:spPr>
          <a:xfrm>
            <a:off x="3303984" y="1100138"/>
            <a:ext cx="1464469" cy="3071813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23"/>
          <p:cNvSpPr/>
          <p:nvPr/>
        </p:nvSpPr>
        <p:spPr>
          <a:xfrm>
            <a:off x="3303984" y="1100138"/>
            <a:ext cx="1464469" cy="85725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23"/>
          <p:cNvSpPr/>
          <p:nvPr/>
        </p:nvSpPr>
        <p:spPr>
          <a:xfrm>
            <a:off x="3303984" y="4086225"/>
            <a:ext cx="1464469" cy="85725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23"/>
          <p:cNvSpPr/>
          <p:nvPr/>
        </p:nvSpPr>
        <p:spPr>
          <a:xfrm>
            <a:off x="3637369" y="1863319"/>
            <a:ext cx="797672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900"/>
              <a:buFont typeface="Space Grotesk"/>
              <a:buNone/>
            </a:pPr>
            <a:r>
              <a:rPr b="1" i="0" lang="en-US" sz="9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INSTANT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23"/>
          <p:cNvSpPr/>
          <p:nvPr/>
        </p:nvSpPr>
        <p:spPr>
          <a:xfrm>
            <a:off x="3657600" y="2195503"/>
            <a:ext cx="757238" cy="7146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5600"/>
              </a:lnSpc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6300"/>
              <a:buFont typeface="Space Grotesk"/>
              <a:buNone/>
            </a:pPr>
            <a:r>
              <a:rPr b="1" i="0" lang="en-US" sz="63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AI</a:t>
            </a:r>
            <a:endParaRPr b="0" i="0" sz="6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23"/>
          <p:cNvSpPr/>
          <p:nvPr/>
        </p:nvSpPr>
        <p:spPr>
          <a:xfrm>
            <a:off x="3569001" y="3110182"/>
            <a:ext cx="934436" cy="2985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950"/>
              <a:buFont typeface="Space Grotesk"/>
              <a:buNone/>
            </a:pPr>
            <a:r>
              <a:rPr b="1" i="0" lang="en-US" sz="95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NEVER</a:t>
            </a:r>
            <a:br>
              <a:rPr b="1" i="0" lang="en-US" sz="95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b="1" i="0" lang="en-US" sz="95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HESITATES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23"/>
          <p:cNvSpPr/>
          <p:nvPr/>
        </p:nvSpPr>
        <p:spPr>
          <a:xfrm>
            <a:off x="5186363" y="1766292"/>
            <a:ext cx="657225" cy="1964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200"/>
              <a:buFont typeface="Space Grotesk"/>
              <a:buNone/>
            </a:pPr>
            <a:r>
              <a:rPr b="1" i="0" lang="en-US" sz="12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23"/>
          <p:cNvSpPr/>
          <p:nvPr/>
        </p:nvSpPr>
        <p:spPr>
          <a:xfrm>
            <a:off x="5843588" y="1711514"/>
            <a:ext cx="2786063" cy="153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1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50"/>
              <a:buFont typeface="Space Grotesk"/>
              <a:buNone/>
            </a:pPr>
            <a:r>
              <a:rPr b="1" i="0" lang="en-US" sz="10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Calls Instantly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23"/>
          <p:cNvSpPr/>
          <p:nvPr/>
        </p:nvSpPr>
        <p:spPr>
          <a:xfrm>
            <a:off x="5843588" y="1921669"/>
            <a:ext cx="2786063" cy="153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1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50"/>
              <a:buFont typeface="Space Grotesk"/>
              <a:buNone/>
            </a:pPr>
            <a:r>
              <a:rPr b="1" i="0" lang="en-US" sz="10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Before competitors respond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23"/>
          <p:cNvSpPr/>
          <p:nvPr/>
        </p:nvSpPr>
        <p:spPr>
          <a:xfrm>
            <a:off x="5186363" y="2566392"/>
            <a:ext cx="657225" cy="1964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200"/>
              <a:buFont typeface="Space Grotesk"/>
              <a:buNone/>
            </a:pPr>
            <a:r>
              <a:rPr b="1" i="0" lang="en-US" sz="12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23"/>
          <p:cNvSpPr/>
          <p:nvPr/>
        </p:nvSpPr>
        <p:spPr>
          <a:xfrm>
            <a:off x="5843588" y="2511614"/>
            <a:ext cx="2786063" cy="153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1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50"/>
              <a:buFont typeface="Space Grotesk"/>
              <a:buNone/>
            </a:pPr>
            <a:r>
              <a:rPr b="1" i="0" lang="en-US" sz="10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Qualifies Calmly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23"/>
          <p:cNvSpPr/>
          <p:nvPr/>
        </p:nvSpPr>
        <p:spPr>
          <a:xfrm>
            <a:off x="5843588" y="2721769"/>
            <a:ext cx="2786063" cy="153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1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50"/>
              <a:buFont typeface="Space Grotesk"/>
              <a:buNone/>
            </a:pPr>
            <a:r>
              <a:rPr b="1" i="0" lang="en-US" sz="10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No nerves. No pressure.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23"/>
          <p:cNvSpPr/>
          <p:nvPr/>
        </p:nvSpPr>
        <p:spPr>
          <a:xfrm>
            <a:off x="5186363" y="3345061"/>
            <a:ext cx="657225" cy="1964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200"/>
              <a:buFont typeface="Space Grotesk"/>
              <a:buNone/>
            </a:pPr>
            <a:r>
              <a:rPr b="1" i="0" lang="en-US" sz="12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23"/>
          <p:cNvSpPr/>
          <p:nvPr/>
        </p:nvSpPr>
        <p:spPr>
          <a:xfrm>
            <a:off x="5843588" y="3290283"/>
            <a:ext cx="2786063" cy="153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1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50"/>
              <a:buFont typeface="Space Grotesk"/>
              <a:buNone/>
            </a:pPr>
            <a:r>
              <a:rPr b="1" lang="en-US" sz="105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Get the Contract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23"/>
          <p:cNvSpPr/>
          <p:nvPr/>
        </p:nvSpPr>
        <p:spPr>
          <a:xfrm>
            <a:off x="5843588" y="3500438"/>
            <a:ext cx="2786063" cy="153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1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50"/>
              <a:buFont typeface="Space Grotesk"/>
              <a:buNone/>
            </a:pPr>
            <a:r>
              <a:rPr b="1" lang="en-US" sz="105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Find the Cash Buyer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23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74" name="Google Shape;47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24"/>
          <p:cNvSpPr/>
          <p:nvPr/>
        </p:nvSpPr>
        <p:spPr>
          <a:xfrm>
            <a:off x="607219" y="475364"/>
            <a:ext cx="5019070" cy="4206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36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3300"/>
              <a:buFont typeface="Space Grotesk"/>
              <a:buNone/>
            </a:pPr>
            <a:r>
              <a:rPr b="1" i="0" lang="en-US" sz="33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YOUR AI EMPLOYEE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24"/>
          <p:cNvSpPr/>
          <p:nvPr/>
        </p:nvSpPr>
        <p:spPr>
          <a:xfrm>
            <a:off x="673157" y="853609"/>
            <a:ext cx="51879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250"/>
              <a:buFont typeface="Space Grotesk"/>
              <a:buNone/>
            </a:pPr>
            <a:r>
              <a:rPr b="1" i="0" lang="en-US" sz="12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acquisition worker that never hesitates.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24"/>
          <p:cNvSpPr/>
          <p:nvPr/>
        </p:nvSpPr>
        <p:spPr>
          <a:xfrm>
            <a:off x="750094" y="1598137"/>
            <a:ext cx="2214563" cy="1071563"/>
          </a:xfrm>
          <a:prstGeom prst="rect">
            <a:avLst/>
          </a:prstGeom>
          <a:solidFill>
            <a:srgbClr val="2C97CF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24"/>
          <p:cNvSpPr/>
          <p:nvPr/>
        </p:nvSpPr>
        <p:spPr>
          <a:xfrm>
            <a:off x="750094" y="1598137"/>
            <a:ext cx="2214563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24"/>
          <p:cNvSpPr/>
          <p:nvPr/>
        </p:nvSpPr>
        <p:spPr>
          <a:xfrm>
            <a:off x="750094" y="2655412"/>
            <a:ext cx="2214563" cy="14288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24"/>
          <p:cNvSpPr/>
          <p:nvPr/>
        </p:nvSpPr>
        <p:spPr>
          <a:xfrm>
            <a:off x="921544" y="1685452"/>
            <a:ext cx="1914525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24"/>
          <p:cNvSpPr/>
          <p:nvPr/>
        </p:nvSpPr>
        <p:spPr>
          <a:xfrm>
            <a:off x="921544" y="1953343"/>
            <a:ext cx="1914525" cy="230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Space Grotesk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CALLS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24"/>
          <p:cNvSpPr/>
          <p:nvPr/>
        </p:nvSpPr>
        <p:spPr>
          <a:xfrm>
            <a:off x="921544" y="2284076"/>
            <a:ext cx="1785938" cy="2983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9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Reaches motivated sellers instantly.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24"/>
          <p:cNvSpPr/>
          <p:nvPr/>
        </p:nvSpPr>
        <p:spPr>
          <a:xfrm>
            <a:off x="6179344" y="1687255"/>
            <a:ext cx="2214563" cy="1071563"/>
          </a:xfrm>
          <a:prstGeom prst="rect">
            <a:avLst/>
          </a:prstGeom>
          <a:solidFill>
            <a:srgbClr val="2C97CF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24"/>
          <p:cNvSpPr/>
          <p:nvPr/>
        </p:nvSpPr>
        <p:spPr>
          <a:xfrm>
            <a:off x="6179344" y="1687255"/>
            <a:ext cx="2214563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24"/>
          <p:cNvSpPr/>
          <p:nvPr/>
        </p:nvSpPr>
        <p:spPr>
          <a:xfrm>
            <a:off x="6179344" y="2744530"/>
            <a:ext cx="2214563" cy="14288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24"/>
          <p:cNvSpPr/>
          <p:nvPr/>
        </p:nvSpPr>
        <p:spPr>
          <a:xfrm>
            <a:off x="6350794" y="1774571"/>
            <a:ext cx="1914525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24"/>
          <p:cNvSpPr/>
          <p:nvPr/>
        </p:nvSpPr>
        <p:spPr>
          <a:xfrm>
            <a:off x="6350794" y="2042461"/>
            <a:ext cx="1914525" cy="230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Space Grotesk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QUALIFIES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24"/>
          <p:cNvSpPr/>
          <p:nvPr/>
        </p:nvSpPr>
        <p:spPr>
          <a:xfrm>
            <a:off x="6350794" y="2373195"/>
            <a:ext cx="1785938" cy="2983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9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Finds motivation, timeline, and pain.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24"/>
          <p:cNvSpPr/>
          <p:nvPr/>
        </p:nvSpPr>
        <p:spPr>
          <a:xfrm>
            <a:off x="3286125" y="2889905"/>
            <a:ext cx="2571750" cy="928688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24"/>
          <p:cNvSpPr/>
          <p:nvPr/>
        </p:nvSpPr>
        <p:spPr>
          <a:xfrm>
            <a:off x="3286125" y="2889905"/>
            <a:ext cx="2571750" cy="71438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24"/>
          <p:cNvSpPr/>
          <p:nvPr/>
        </p:nvSpPr>
        <p:spPr>
          <a:xfrm>
            <a:off x="3286125" y="3747155"/>
            <a:ext cx="2571750" cy="71438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24"/>
          <p:cNvSpPr/>
          <p:nvPr/>
        </p:nvSpPr>
        <p:spPr>
          <a:xfrm>
            <a:off x="4052460" y="3094563"/>
            <a:ext cx="1039053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ALWAYS ON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24"/>
          <p:cNvSpPr/>
          <p:nvPr/>
        </p:nvSpPr>
        <p:spPr>
          <a:xfrm>
            <a:off x="3475713" y="3305303"/>
            <a:ext cx="2192573" cy="3086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2450"/>
              <a:buFont typeface="Space Grotesk"/>
              <a:buNone/>
            </a:pPr>
            <a:r>
              <a:rPr b="1" i="0" lang="en-US" sz="245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AI OPERATOR</a:t>
            </a:r>
            <a:endParaRPr b="0" i="0" sz="2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24"/>
          <p:cNvSpPr/>
          <p:nvPr/>
        </p:nvSpPr>
        <p:spPr>
          <a:xfrm>
            <a:off x="750094" y="3260130"/>
            <a:ext cx="2214563" cy="1071563"/>
          </a:xfrm>
          <a:prstGeom prst="rect">
            <a:avLst/>
          </a:prstGeom>
          <a:solidFill>
            <a:srgbClr val="2C97CF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24"/>
          <p:cNvSpPr/>
          <p:nvPr/>
        </p:nvSpPr>
        <p:spPr>
          <a:xfrm>
            <a:off x="750094" y="3260130"/>
            <a:ext cx="2214563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24"/>
          <p:cNvSpPr/>
          <p:nvPr/>
        </p:nvSpPr>
        <p:spPr>
          <a:xfrm>
            <a:off x="750094" y="4317405"/>
            <a:ext cx="2214563" cy="14288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24"/>
          <p:cNvSpPr/>
          <p:nvPr/>
        </p:nvSpPr>
        <p:spPr>
          <a:xfrm>
            <a:off x="921544" y="3347446"/>
            <a:ext cx="1914525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24"/>
          <p:cNvSpPr/>
          <p:nvPr/>
        </p:nvSpPr>
        <p:spPr>
          <a:xfrm>
            <a:off x="921544" y="3615337"/>
            <a:ext cx="1914525" cy="230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Space Grotesk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BOOKS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24"/>
          <p:cNvSpPr/>
          <p:nvPr/>
        </p:nvSpPr>
        <p:spPr>
          <a:xfrm>
            <a:off x="921544" y="3946070"/>
            <a:ext cx="1785938" cy="2983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9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Moves serious sellers to appointments.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24"/>
          <p:cNvSpPr/>
          <p:nvPr/>
        </p:nvSpPr>
        <p:spPr>
          <a:xfrm>
            <a:off x="6179344" y="3260130"/>
            <a:ext cx="2214563" cy="1071563"/>
          </a:xfrm>
          <a:prstGeom prst="rect">
            <a:avLst/>
          </a:prstGeom>
          <a:solidFill>
            <a:srgbClr val="2C97CF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24"/>
          <p:cNvSpPr/>
          <p:nvPr/>
        </p:nvSpPr>
        <p:spPr>
          <a:xfrm>
            <a:off x="6179344" y="3260130"/>
            <a:ext cx="2214563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24"/>
          <p:cNvSpPr/>
          <p:nvPr/>
        </p:nvSpPr>
        <p:spPr>
          <a:xfrm>
            <a:off x="6179344" y="4317405"/>
            <a:ext cx="2214563" cy="14288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24"/>
          <p:cNvSpPr/>
          <p:nvPr/>
        </p:nvSpPr>
        <p:spPr>
          <a:xfrm>
            <a:off x="6350794" y="3347446"/>
            <a:ext cx="1914525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04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24"/>
          <p:cNvSpPr/>
          <p:nvPr/>
        </p:nvSpPr>
        <p:spPr>
          <a:xfrm>
            <a:off x="6350794" y="3615337"/>
            <a:ext cx="1914525" cy="230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Space Grotesk"/>
              <a:buNone/>
            </a:pPr>
            <a:r>
              <a:rPr b="1" lang="en-US" sz="170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 Get Contract 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24"/>
          <p:cNvSpPr/>
          <p:nvPr/>
        </p:nvSpPr>
        <p:spPr>
          <a:xfrm>
            <a:off x="6350794" y="3946070"/>
            <a:ext cx="1785938" cy="2983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lang="en-US" sz="90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Find Buyer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24"/>
          <p:cNvSpPr/>
          <p:nvPr/>
        </p:nvSpPr>
        <p:spPr>
          <a:xfrm>
            <a:off x="607219" y="4649590"/>
            <a:ext cx="3562220" cy="132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00"/>
              <a:buFont typeface="Space Grotesk"/>
              <a:buNone/>
            </a:pPr>
            <a:r>
              <a:rPr b="1" i="0" lang="en-US" sz="12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CALLS · QUALIFIES · BOOKS · FOLLOWS UP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24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13" name="Google Shape;51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25"/>
          <p:cNvSpPr/>
          <p:nvPr/>
        </p:nvSpPr>
        <p:spPr>
          <a:xfrm>
            <a:off x="557213" y="1128015"/>
            <a:ext cx="2914650" cy="15044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050"/>
              <a:buFont typeface="Space Grotesk"/>
              <a:buNone/>
            </a:pPr>
            <a:r>
              <a:rPr b="1" i="0" lang="en-US" sz="40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REAL BUSINESS NUMBERS</a:t>
            </a:r>
            <a:endParaRPr b="0" i="0" sz="4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25"/>
          <p:cNvSpPr/>
          <p:nvPr/>
        </p:nvSpPr>
        <p:spPr>
          <a:xfrm>
            <a:off x="557213" y="2889647"/>
            <a:ext cx="2914650" cy="9686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4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AI handles the front end.</a:t>
            </a:r>
            <a:b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Nasar focuses on the highest-value conversations.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25"/>
          <p:cNvSpPr/>
          <p:nvPr/>
        </p:nvSpPr>
        <p:spPr>
          <a:xfrm>
            <a:off x="6000750" y="471488"/>
            <a:ext cx="2571750" cy="371475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25"/>
          <p:cNvSpPr/>
          <p:nvPr/>
        </p:nvSpPr>
        <p:spPr>
          <a:xfrm>
            <a:off x="6000750" y="471488"/>
            <a:ext cx="2571750" cy="42863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25"/>
          <p:cNvSpPr/>
          <p:nvPr/>
        </p:nvSpPr>
        <p:spPr>
          <a:xfrm>
            <a:off x="6000750" y="471488"/>
            <a:ext cx="2571750" cy="371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900"/>
              <a:buFont typeface="Space Grotesk"/>
              <a:buNone/>
            </a:pPr>
            <a:r>
              <a:rPr b="1" i="0" lang="en-US" sz="9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LAST 90 DAYS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25"/>
          <p:cNvSpPr/>
          <p:nvPr/>
        </p:nvSpPr>
        <p:spPr>
          <a:xfrm>
            <a:off x="4214813" y="850106"/>
            <a:ext cx="4429125" cy="2035969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25"/>
          <p:cNvSpPr/>
          <p:nvPr/>
        </p:nvSpPr>
        <p:spPr>
          <a:xfrm>
            <a:off x="4214813" y="850106"/>
            <a:ext cx="4429125" cy="71438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25"/>
          <p:cNvSpPr/>
          <p:nvPr/>
        </p:nvSpPr>
        <p:spPr>
          <a:xfrm>
            <a:off x="4214813" y="2864644"/>
            <a:ext cx="4429125" cy="21431"/>
          </a:xfrm>
          <a:prstGeom prst="rect">
            <a:avLst/>
          </a:prstGeom>
          <a:solidFill>
            <a:srgbClr val="EEF7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25"/>
          <p:cNvSpPr/>
          <p:nvPr/>
        </p:nvSpPr>
        <p:spPr>
          <a:xfrm>
            <a:off x="4214813" y="1428024"/>
            <a:ext cx="1643063" cy="8801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7050" spcFirstLastPara="1" rIns="0" wrap="square" tIns="0">
            <a:spAutoFit/>
          </a:bodyPr>
          <a:lstStyle/>
          <a:p>
            <a:pPr indent="0" lvl="0" marL="0" marR="0" rtl="0" algn="l">
              <a:lnSpc>
                <a:spcPct val="64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000"/>
              <a:buFont typeface="Space Grotesk"/>
              <a:buNone/>
            </a:pPr>
            <a:r>
              <a:rPr b="1" i="0" lang="en-US" sz="8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47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25"/>
          <p:cNvSpPr/>
          <p:nvPr/>
        </p:nvSpPr>
        <p:spPr>
          <a:xfrm>
            <a:off x="6000750" y="1695580"/>
            <a:ext cx="2514600" cy="172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Deals Contracted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25"/>
          <p:cNvSpPr/>
          <p:nvPr/>
        </p:nvSpPr>
        <p:spPr>
          <a:xfrm>
            <a:off x="6000750" y="1968103"/>
            <a:ext cx="2514600" cy="172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In the last 90 days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25"/>
          <p:cNvSpPr/>
          <p:nvPr/>
        </p:nvSpPr>
        <p:spPr>
          <a:xfrm>
            <a:off x="4214813" y="3171825"/>
            <a:ext cx="4429125" cy="1250156"/>
          </a:xfrm>
          <a:prstGeom prst="rect">
            <a:avLst/>
          </a:prstGeom>
          <a:solidFill>
            <a:srgbClr val="2C97CF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25"/>
          <p:cNvSpPr/>
          <p:nvPr/>
        </p:nvSpPr>
        <p:spPr>
          <a:xfrm>
            <a:off x="4214813" y="3171825"/>
            <a:ext cx="4429125" cy="57150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25"/>
          <p:cNvSpPr/>
          <p:nvPr/>
        </p:nvSpPr>
        <p:spPr>
          <a:xfrm>
            <a:off x="4214813" y="4400550"/>
            <a:ext cx="4429125" cy="21431"/>
          </a:xfrm>
          <a:prstGeom prst="rect">
            <a:avLst/>
          </a:prstGeom>
          <a:solidFill>
            <a:srgbClr val="F1F9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25"/>
          <p:cNvSpPr/>
          <p:nvPr/>
        </p:nvSpPr>
        <p:spPr>
          <a:xfrm>
            <a:off x="4214813" y="3488299"/>
            <a:ext cx="1357313" cy="6172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7050" spcFirstLastPara="1" rIns="0" wrap="square" tIns="0">
            <a:spAutoFit/>
          </a:bodyPr>
          <a:lstStyle/>
          <a:p>
            <a:pPr indent="0" lvl="0" marL="0" marR="0" rtl="0" algn="l">
              <a:lnSpc>
                <a:spcPct val="64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5600"/>
              <a:buFont typeface="Space Grotesk"/>
              <a:buNone/>
            </a:pPr>
            <a:r>
              <a:rPr b="1" i="0" lang="en-US" sz="56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8</a:t>
            </a:r>
            <a:endParaRPr b="0" i="0" sz="5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25"/>
          <p:cNvSpPr/>
          <p:nvPr/>
        </p:nvSpPr>
        <p:spPr>
          <a:xfrm>
            <a:off x="5715000" y="3624393"/>
            <a:ext cx="2800350" cy="172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Seller Conversations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25"/>
          <p:cNvSpPr/>
          <p:nvPr/>
        </p:nvSpPr>
        <p:spPr>
          <a:xfrm>
            <a:off x="5715000" y="3896916"/>
            <a:ext cx="2800350" cy="172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Personally handled by Nasar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25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37" name="Google Shape;53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26"/>
          <p:cNvSpPr/>
          <p:nvPr/>
        </p:nvSpPr>
        <p:spPr>
          <a:xfrm>
            <a:off x="614363" y="1044578"/>
            <a:ext cx="4229100" cy="1643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SECRET #2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26"/>
          <p:cNvSpPr/>
          <p:nvPr/>
        </p:nvSpPr>
        <p:spPr>
          <a:xfrm>
            <a:off x="614363" y="1408909"/>
            <a:ext cx="4229100" cy="16973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550"/>
              <a:buFont typeface="Space Grotesk"/>
              <a:buNone/>
            </a:pPr>
            <a:r>
              <a:rPr b="1" i="0" lang="en-US" sz="45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INTERNAL GAME</a:t>
            </a:r>
            <a:endParaRPr b="0" i="0" sz="4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26"/>
          <p:cNvSpPr/>
          <p:nvPr/>
        </p:nvSpPr>
        <p:spPr>
          <a:xfrm>
            <a:off x="614363" y="3377710"/>
            <a:ext cx="4000500" cy="521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2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Space Grotesk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Remove the beliefs that stop beginners before they start.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26"/>
          <p:cNvSpPr/>
          <p:nvPr/>
        </p:nvSpPr>
        <p:spPr>
          <a:xfrm>
            <a:off x="5300663" y="589041"/>
            <a:ext cx="85725" cy="3786188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26"/>
          <p:cNvSpPr/>
          <p:nvPr/>
        </p:nvSpPr>
        <p:spPr>
          <a:xfrm>
            <a:off x="5820330" y="1817050"/>
            <a:ext cx="2593200" cy="1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08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2700"/>
              <a:buFont typeface="Space Grotesk"/>
              <a:buNone/>
            </a:pPr>
            <a:r>
              <a:rPr b="1" i="0" lang="en-US" sz="127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 b="0" i="0" sz="1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26"/>
          <p:cNvSpPr/>
          <p:nvPr/>
        </p:nvSpPr>
        <p:spPr>
          <a:xfrm>
            <a:off x="5551398" y="3017917"/>
            <a:ext cx="2593126" cy="6715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3025">
            <a:spAutoFit/>
          </a:bodyPr>
          <a:lstStyle/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1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MONEY , CREDIT, SALES FEAR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26"/>
          <p:cNvSpPr/>
          <p:nvPr/>
        </p:nvSpPr>
        <p:spPr>
          <a:xfrm>
            <a:off x="6465094" y="1160542"/>
            <a:ext cx="1750218" cy="85725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p26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51" name="Google Shape;551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27"/>
          <p:cNvSpPr/>
          <p:nvPr/>
        </p:nvSpPr>
        <p:spPr>
          <a:xfrm>
            <a:off x="557213" y="1122824"/>
            <a:ext cx="2586038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SECRET #2 · BELIEF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27"/>
          <p:cNvSpPr/>
          <p:nvPr/>
        </p:nvSpPr>
        <p:spPr>
          <a:xfrm>
            <a:off x="557213" y="1440721"/>
            <a:ext cx="2571750" cy="15087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04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150"/>
              <a:buFont typeface="Space Grotesk"/>
              <a:buNone/>
            </a:pPr>
            <a:r>
              <a:rPr b="1" i="0" lang="en-US" sz="41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REAL PROBLEM</a:t>
            </a:r>
            <a:endParaRPr b="0" i="0" sz="4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27"/>
          <p:cNvSpPr/>
          <p:nvPr/>
        </p:nvSpPr>
        <p:spPr>
          <a:xfrm>
            <a:off x="557213" y="3192335"/>
            <a:ext cx="2428875" cy="671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350"/>
              <a:buFont typeface="Space Grotesk"/>
              <a:buNone/>
            </a:pPr>
            <a:r>
              <a:rPr b="1" i="0" lang="en-US" sz="13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Most beginners don’t think they can actually do this.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27"/>
          <p:cNvSpPr/>
          <p:nvPr/>
        </p:nvSpPr>
        <p:spPr>
          <a:xfrm>
            <a:off x="3625453" y="1164431"/>
            <a:ext cx="2357438" cy="2928938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p27"/>
          <p:cNvSpPr/>
          <p:nvPr/>
        </p:nvSpPr>
        <p:spPr>
          <a:xfrm>
            <a:off x="3625453" y="1164431"/>
            <a:ext cx="2357438" cy="100013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27"/>
          <p:cNvSpPr/>
          <p:nvPr/>
        </p:nvSpPr>
        <p:spPr>
          <a:xfrm>
            <a:off x="3625453" y="3993356"/>
            <a:ext cx="2357438" cy="100013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27"/>
          <p:cNvSpPr/>
          <p:nvPr/>
        </p:nvSpPr>
        <p:spPr>
          <a:xfrm>
            <a:off x="4354116" y="1946030"/>
            <a:ext cx="900113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9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IT IS NOT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27"/>
          <p:cNvSpPr/>
          <p:nvPr/>
        </p:nvSpPr>
        <p:spPr>
          <a:xfrm>
            <a:off x="3979766" y="2306789"/>
            <a:ext cx="1648783" cy="4546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8800"/>
              </a:lnSpc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3850"/>
              <a:buFont typeface="Space Grotesk"/>
              <a:buNone/>
            </a:pPr>
            <a:r>
              <a:rPr b="1" i="0" lang="en-US" sz="385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LEADS</a:t>
            </a:r>
            <a:endParaRPr b="0" i="0" sz="3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27"/>
          <p:cNvSpPr/>
          <p:nvPr/>
        </p:nvSpPr>
        <p:spPr>
          <a:xfrm>
            <a:off x="3929063" y="2975707"/>
            <a:ext cx="1750219" cy="336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10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IT IS BELIEF UNDER PRESSURE.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27"/>
          <p:cNvSpPr/>
          <p:nvPr/>
        </p:nvSpPr>
        <p:spPr>
          <a:xfrm>
            <a:off x="6436519" y="1470329"/>
            <a:ext cx="2207419" cy="132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27"/>
          <p:cNvSpPr/>
          <p:nvPr/>
        </p:nvSpPr>
        <p:spPr>
          <a:xfrm>
            <a:off x="6436519" y="1702501"/>
            <a:ext cx="2207419" cy="456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24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550"/>
              <a:buFont typeface="Space Grotesk"/>
              <a:buNone/>
            </a:pPr>
            <a:r>
              <a:rPr b="1" i="0" lang="en-US" sz="15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“I DON’T KNOW ENOUGH”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27"/>
          <p:cNvSpPr/>
          <p:nvPr/>
        </p:nvSpPr>
        <p:spPr>
          <a:xfrm>
            <a:off x="6436519" y="2427340"/>
            <a:ext cx="2207419" cy="132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27"/>
          <p:cNvSpPr/>
          <p:nvPr/>
        </p:nvSpPr>
        <p:spPr>
          <a:xfrm>
            <a:off x="6436519" y="2659512"/>
            <a:ext cx="2207419" cy="2280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24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550"/>
              <a:buFont typeface="Space Grotesk"/>
              <a:buNone/>
            </a:pPr>
            <a:r>
              <a:rPr b="1" i="0" lang="en-US" sz="15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“I’M NOT READY”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27"/>
          <p:cNvSpPr/>
          <p:nvPr/>
        </p:nvSpPr>
        <p:spPr>
          <a:xfrm>
            <a:off x="6436519" y="3248871"/>
            <a:ext cx="2207419" cy="132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27"/>
          <p:cNvSpPr/>
          <p:nvPr/>
        </p:nvSpPr>
        <p:spPr>
          <a:xfrm>
            <a:off x="6436519" y="3481043"/>
            <a:ext cx="2207419" cy="2280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24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550"/>
              <a:buFont typeface="Space Grotesk"/>
              <a:buNone/>
            </a:pPr>
            <a:r>
              <a:rPr b="1" i="0" lang="en-US" sz="15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“WHAT IF I FAIL?”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27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73" name="Google Shape;57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28"/>
          <p:cNvSpPr/>
          <p:nvPr/>
        </p:nvSpPr>
        <p:spPr>
          <a:xfrm>
            <a:off x="557213" y="1527897"/>
            <a:ext cx="2878931" cy="14658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3950"/>
              <a:buFont typeface="Space Grotesk"/>
              <a:buNone/>
            </a:pPr>
            <a:r>
              <a:rPr b="1" i="0" lang="en-US" sz="39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“I NEED MONEY TO START”</a:t>
            </a:r>
            <a:endParaRPr b="0" i="0" sz="3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28"/>
          <p:cNvSpPr/>
          <p:nvPr/>
        </p:nvSpPr>
        <p:spPr>
          <a:xfrm>
            <a:off x="557213" y="3236649"/>
            <a:ext cx="2821781" cy="22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350"/>
              <a:buFont typeface="Space Grotesk"/>
              <a:buNone/>
            </a:pPr>
            <a:r>
              <a:rPr b="1" i="0" lang="en-US" sz="13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That is buying-house thinking.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28"/>
          <p:cNvSpPr/>
          <p:nvPr/>
        </p:nvSpPr>
        <p:spPr>
          <a:xfrm>
            <a:off x="6743700" y="485775"/>
            <a:ext cx="1857375" cy="371475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28"/>
          <p:cNvSpPr/>
          <p:nvPr/>
        </p:nvSpPr>
        <p:spPr>
          <a:xfrm>
            <a:off x="6743700" y="485775"/>
            <a:ext cx="1857375" cy="42863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28"/>
          <p:cNvSpPr/>
          <p:nvPr/>
        </p:nvSpPr>
        <p:spPr>
          <a:xfrm>
            <a:off x="6743700" y="485775"/>
            <a:ext cx="1857375" cy="371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900"/>
              <a:buFont typeface="Space Grotesk"/>
              <a:buNone/>
            </a:pPr>
            <a:r>
              <a:rPr b="1" i="0" lang="en-US" sz="9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TRUTH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28"/>
          <p:cNvSpPr/>
          <p:nvPr/>
        </p:nvSpPr>
        <p:spPr>
          <a:xfrm>
            <a:off x="4089797" y="1264946"/>
            <a:ext cx="4643438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900"/>
              <a:buFont typeface="Space Grotesk"/>
              <a:buNone/>
            </a:pPr>
            <a:r>
              <a:rPr b="1" i="0" lang="en-US" sz="9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WHOLESALING CONTROLS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28"/>
          <p:cNvSpPr/>
          <p:nvPr/>
        </p:nvSpPr>
        <p:spPr>
          <a:xfrm>
            <a:off x="4089797" y="1568555"/>
            <a:ext cx="4572000" cy="1081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04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450"/>
              <a:buFont typeface="Space Grotesk"/>
              <a:buNone/>
            </a:pPr>
            <a:r>
              <a:rPr b="1" i="0" lang="en-US" sz="44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CONTRACTS</a:t>
            </a:r>
            <a:br>
              <a:rPr b="1" i="0" lang="en-US" sz="44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b="1" i="0" lang="en-US" sz="44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NOT HOUSES</a:t>
            </a:r>
            <a:endParaRPr b="0" i="0" sz="4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28"/>
          <p:cNvSpPr/>
          <p:nvPr/>
        </p:nvSpPr>
        <p:spPr>
          <a:xfrm>
            <a:off x="4089797" y="3378491"/>
            <a:ext cx="1400175" cy="2071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Space Grotesk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LOCK IT UP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28"/>
          <p:cNvSpPr/>
          <p:nvPr/>
        </p:nvSpPr>
        <p:spPr>
          <a:xfrm>
            <a:off x="4089797" y="3671385"/>
            <a:ext cx="1400175" cy="1396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CONTROL THE DEAL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28"/>
          <p:cNvSpPr/>
          <p:nvPr/>
        </p:nvSpPr>
        <p:spPr>
          <a:xfrm>
            <a:off x="5675709" y="3378491"/>
            <a:ext cx="1400175" cy="2071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Space Grotesk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ASSIGN IT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28"/>
          <p:cNvSpPr/>
          <p:nvPr/>
        </p:nvSpPr>
        <p:spPr>
          <a:xfrm>
            <a:off x="5675709" y="3671385"/>
            <a:ext cx="1400175" cy="1396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BRING THE BUYER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28"/>
          <p:cNvSpPr/>
          <p:nvPr/>
        </p:nvSpPr>
        <p:spPr>
          <a:xfrm>
            <a:off x="7261622" y="3378491"/>
            <a:ext cx="1400175" cy="2071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Space Grotesk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COLLECT FEE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28"/>
          <p:cNvSpPr/>
          <p:nvPr/>
        </p:nvSpPr>
        <p:spPr>
          <a:xfrm>
            <a:off x="7261622" y="3671385"/>
            <a:ext cx="1400175" cy="1396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NO MORTGAGE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28"/>
          <p:cNvSpPr/>
          <p:nvPr/>
        </p:nvSpPr>
        <p:spPr>
          <a:xfrm>
            <a:off x="7261622" y="3896748"/>
            <a:ext cx="1400175" cy="1396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NEEDED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28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7" name="Google Shape;3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3"/>
          <p:cNvSpPr/>
          <p:nvPr/>
        </p:nvSpPr>
        <p:spPr>
          <a:xfrm>
            <a:off x="821531" y="1399566"/>
            <a:ext cx="7500900" cy="16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TONIGHT’S BIG PROMISE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821531" y="1760600"/>
            <a:ext cx="7500938" cy="7418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04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6100"/>
              <a:buFont typeface="Space Grotesk"/>
              <a:buNone/>
            </a:pPr>
            <a:r>
              <a:rPr b="1" i="0" lang="en-US" sz="61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$5K–$15K</a:t>
            </a:r>
            <a:endParaRPr b="0" i="0" sz="6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821531" y="2688143"/>
            <a:ext cx="7500938" cy="3125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Space Grotesk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Your First Wholesale Check In 30–60 Days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821531" y="3507888"/>
            <a:ext cx="7500938" cy="1964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Space Grotesk"/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No money. No credit. No experience required.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94" name="Google Shape;59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29"/>
          <p:cNvSpPr/>
          <p:nvPr/>
        </p:nvSpPr>
        <p:spPr>
          <a:xfrm>
            <a:off x="607219" y="328054"/>
            <a:ext cx="4429125" cy="1301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36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3400"/>
              <a:buFont typeface="Space Grotesk"/>
              <a:buNone/>
            </a:pPr>
            <a:r>
              <a:rPr b="1" i="0" lang="en-US" sz="34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HOW WHOLESALING WORKS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29"/>
          <p:cNvSpPr/>
          <p:nvPr/>
        </p:nvSpPr>
        <p:spPr>
          <a:xfrm>
            <a:off x="5250656" y="570942"/>
            <a:ext cx="3214688" cy="4397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912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350"/>
              <a:buFont typeface="Space Grotesk"/>
              <a:buNone/>
            </a:pPr>
            <a:r>
              <a:rPr b="1" i="0" lang="en-US" sz="13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 control the opportunity before you ever buy the house.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29"/>
          <p:cNvSpPr/>
          <p:nvPr/>
        </p:nvSpPr>
        <p:spPr>
          <a:xfrm>
            <a:off x="607219" y="2079389"/>
            <a:ext cx="1714500" cy="1571625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29"/>
          <p:cNvSpPr/>
          <p:nvPr/>
        </p:nvSpPr>
        <p:spPr>
          <a:xfrm>
            <a:off x="607219" y="2079389"/>
            <a:ext cx="1714500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29"/>
          <p:cNvSpPr/>
          <p:nvPr/>
        </p:nvSpPr>
        <p:spPr>
          <a:xfrm>
            <a:off x="607219" y="3629583"/>
            <a:ext cx="1714500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p29"/>
          <p:cNvSpPr/>
          <p:nvPr/>
        </p:nvSpPr>
        <p:spPr>
          <a:xfrm>
            <a:off x="764381" y="2384757"/>
            <a:ext cx="1443038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29"/>
          <p:cNvSpPr/>
          <p:nvPr/>
        </p:nvSpPr>
        <p:spPr>
          <a:xfrm>
            <a:off x="764381" y="2681222"/>
            <a:ext cx="1428750" cy="237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pace Grotesk"/>
              <a:buNone/>
            </a:pPr>
            <a:r>
              <a:rPr b="1" i="0" lang="en-US" sz="17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LOCK IT UP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29"/>
          <p:cNvSpPr/>
          <p:nvPr/>
        </p:nvSpPr>
        <p:spPr>
          <a:xfrm>
            <a:off x="764381" y="3047340"/>
            <a:ext cx="1414463" cy="2983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Get the property under contract.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29"/>
          <p:cNvSpPr/>
          <p:nvPr/>
        </p:nvSpPr>
        <p:spPr>
          <a:xfrm>
            <a:off x="2321719" y="2836627"/>
            <a:ext cx="357188" cy="57150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29"/>
          <p:cNvSpPr/>
          <p:nvPr/>
        </p:nvSpPr>
        <p:spPr>
          <a:xfrm>
            <a:off x="2450306" y="2750902"/>
            <a:ext cx="228600" cy="2286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29"/>
          <p:cNvSpPr/>
          <p:nvPr/>
        </p:nvSpPr>
        <p:spPr>
          <a:xfrm>
            <a:off x="2678906" y="2079389"/>
            <a:ext cx="1714500" cy="1571625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29"/>
          <p:cNvSpPr/>
          <p:nvPr/>
        </p:nvSpPr>
        <p:spPr>
          <a:xfrm>
            <a:off x="2678906" y="2079389"/>
            <a:ext cx="1714500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29"/>
          <p:cNvSpPr/>
          <p:nvPr/>
        </p:nvSpPr>
        <p:spPr>
          <a:xfrm>
            <a:off x="2678906" y="3629583"/>
            <a:ext cx="1714500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29"/>
          <p:cNvSpPr/>
          <p:nvPr/>
        </p:nvSpPr>
        <p:spPr>
          <a:xfrm>
            <a:off x="2836069" y="2384757"/>
            <a:ext cx="1443038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29"/>
          <p:cNvSpPr/>
          <p:nvPr/>
        </p:nvSpPr>
        <p:spPr>
          <a:xfrm>
            <a:off x="2836069" y="2681222"/>
            <a:ext cx="1428750" cy="237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pace Grotesk"/>
              <a:buNone/>
            </a:pPr>
            <a:r>
              <a:rPr b="1" i="0" lang="en-US" sz="17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FIND BUYER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29"/>
          <p:cNvSpPr/>
          <p:nvPr/>
        </p:nvSpPr>
        <p:spPr>
          <a:xfrm>
            <a:off x="2836069" y="3047340"/>
            <a:ext cx="1414463" cy="2983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Bring the investor who wants the deal.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29"/>
          <p:cNvSpPr/>
          <p:nvPr/>
        </p:nvSpPr>
        <p:spPr>
          <a:xfrm>
            <a:off x="4393406" y="2836627"/>
            <a:ext cx="357188" cy="57150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29"/>
          <p:cNvSpPr/>
          <p:nvPr/>
        </p:nvSpPr>
        <p:spPr>
          <a:xfrm>
            <a:off x="4521994" y="2750902"/>
            <a:ext cx="228600" cy="2286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29"/>
          <p:cNvSpPr/>
          <p:nvPr/>
        </p:nvSpPr>
        <p:spPr>
          <a:xfrm>
            <a:off x="4750594" y="2079389"/>
            <a:ext cx="1714500" cy="1571625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29"/>
          <p:cNvSpPr/>
          <p:nvPr/>
        </p:nvSpPr>
        <p:spPr>
          <a:xfrm>
            <a:off x="4750594" y="2079389"/>
            <a:ext cx="1714500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29"/>
          <p:cNvSpPr/>
          <p:nvPr/>
        </p:nvSpPr>
        <p:spPr>
          <a:xfrm>
            <a:off x="4750594" y="3629583"/>
            <a:ext cx="1714500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p29"/>
          <p:cNvSpPr/>
          <p:nvPr/>
        </p:nvSpPr>
        <p:spPr>
          <a:xfrm>
            <a:off x="4907756" y="2265992"/>
            <a:ext cx="1443038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29"/>
          <p:cNvSpPr/>
          <p:nvPr/>
        </p:nvSpPr>
        <p:spPr>
          <a:xfrm>
            <a:off x="4907756" y="2562458"/>
            <a:ext cx="1428750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pace Grotesk"/>
              <a:buNone/>
            </a:pPr>
            <a:r>
              <a:rPr b="1" i="0" lang="en-US" sz="17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ASSIGN CONTRACT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29"/>
          <p:cNvSpPr/>
          <p:nvPr/>
        </p:nvSpPr>
        <p:spPr>
          <a:xfrm>
            <a:off x="4907756" y="3166104"/>
            <a:ext cx="1414463" cy="2983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Transfer your rights to the buyer.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29"/>
          <p:cNvSpPr/>
          <p:nvPr/>
        </p:nvSpPr>
        <p:spPr>
          <a:xfrm>
            <a:off x="6465094" y="2836627"/>
            <a:ext cx="357188" cy="57150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p29"/>
          <p:cNvSpPr/>
          <p:nvPr/>
        </p:nvSpPr>
        <p:spPr>
          <a:xfrm>
            <a:off x="6593681" y="2750902"/>
            <a:ext cx="228600" cy="2286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29"/>
          <p:cNvSpPr/>
          <p:nvPr/>
        </p:nvSpPr>
        <p:spPr>
          <a:xfrm>
            <a:off x="6822281" y="2079389"/>
            <a:ext cx="1714500" cy="1571625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29"/>
          <p:cNvSpPr/>
          <p:nvPr/>
        </p:nvSpPr>
        <p:spPr>
          <a:xfrm>
            <a:off x="6822281" y="2079389"/>
            <a:ext cx="1714500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29"/>
          <p:cNvSpPr/>
          <p:nvPr/>
        </p:nvSpPr>
        <p:spPr>
          <a:xfrm>
            <a:off x="6822281" y="3629583"/>
            <a:ext cx="1714500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p29"/>
          <p:cNvSpPr/>
          <p:nvPr/>
        </p:nvSpPr>
        <p:spPr>
          <a:xfrm>
            <a:off x="6979444" y="2265992"/>
            <a:ext cx="1443038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04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29"/>
          <p:cNvSpPr/>
          <p:nvPr/>
        </p:nvSpPr>
        <p:spPr>
          <a:xfrm>
            <a:off x="6979444" y="2562458"/>
            <a:ext cx="1428750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pace Grotesk"/>
              <a:buNone/>
            </a:pPr>
            <a:r>
              <a:rPr b="1" i="0" lang="en-US" sz="17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COLLECT FEE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29"/>
          <p:cNvSpPr/>
          <p:nvPr/>
        </p:nvSpPr>
        <p:spPr>
          <a:xfrm>
            <a:off x="6979444" y="3166104"/>
            <a:ext cx="1414463" cy="2983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Get paid for creating the opportunity.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29"/>
          <p:cNvSpPr/>
          <p:nvPr/>
        </p:nvSpPr>
        <p:spPr>
          <a:xfrm>
            <a:off x="607219" y="4179652"/>
            <a:ext cx="5786438" cy="7114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4075">
            <a:spAutoFit/>
          </a:bodyPr>
          <a:lstStyle/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800"/>
              <a:buFont typeface="Space Grotesk"/>
              <a:buNone/>
            </a:pPr>
            <a:r>
              <a:rPr b="1" i="0" lang="en-US" sz="18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Control the deal. Assign the contract. Collect the spread.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29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34" name="Google Shape;63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30"/>
          <p:cNvSpPr/>
          <p:nvPr/>
        </p:nvSpPr>
        <p:spPr>
          <a:xfrm>
            <a:off x="557213" y="1405170"/>
            <a:ext cx="2228850" cy="13115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3500"/>
              <a:buFont typeface="Space Grotesk"/>
              <a:buNone/>
            </a:pPr>
            <a:r>
              <a:rPr b="1" i="0" lang="en-US" sz="35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“MY CREDIT IS BAD”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30"/>
          <p:cNvSpPr/>
          <p:nvPr/>
        </p:nvSpPr>
        <p:spPr>
          <a:xfrm>
            <a:off x="557213" y="2959633"/>
            <a:ext cx="2214563" cy="6215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250"/>
              <a:buFont typeface="Space Grotesk"/>
              <a:buNone/>
            </a:pPr>
            <a:r>
              <a:rPr b="1" i="0" lang="en-US" sz="12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That matters when you borrow. Not when you assign.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30"/>
          <p:cNvSpPr/>
          <p:nvPr/>
        </p:nvSpPr>
        <p:spPr>
          <a:xfrm>
            <a:off x="3161109" y="1100138"/>
            <a:ext cx="2607469" cy="3071813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8" name="Google Shape;638;p30"/>
          <p:cNvSpPr/>
          <p:nvPr/>
        </p:nvSpPr>
        <p:spPr>
          <a:xfrm>
            <a:off x="3161109" y="1100138"/>
            <a:ext cx="2607469" cy="100013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9" name="Google Shape;639;p30"/>
          <p:cNvSpPr/>
          <p:nvPr/>
        </p:nvSpPr>
        <p:spPr>
          <a:xfrm>
            <a:off x="3161109" y="4071938"/>
            <a:ext cx="2607469" cy="100013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0" name="Google Shape;640;p30"/>
          <p:cNvSpPr/>
          <p:nvPr/>
        </p:nvSpPr>
        <p:spPr>
          <a:xfrm>
            <a:off x="3514669" y="1801899"/>
            <a:ext cx="1900321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9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ASSIGNMENT DEALS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30"/>
          <p:cNvSpPr/>
          <p:nvPr/>
        </p:nvSpPr>
        <p:spPr>
          <a:xfrm>
            <a:off x="3161109" y="2119796"/>
            <a:ext cx="2607469" cy="8109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8800"/>
              </a:lnSpc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3400"/>
              <a:buFont typeface="Space Grotesk"/>
              <a:buNone/>
            </a:pPr>
            <a:r>
              <a:rPr b="1" i="0" lang="en-US" sz="34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NO CREDIT CHECK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30"/>
          <p:cNvSpPr/>
          <p:nvPr/>
        </p:nvSpPr>
        <p:spPr>
          <a:xfrm>
            <a:off x="3500438" y="3130748"/>
            <a:ext cx="1928813" cy="339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6400"/>
              </a:lnSpc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11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NOBODY IS LENDING TO YOU.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30"/>
          <p:cNvSpPr/>
          <p:nvPr/>
        </p:nvSpPr>
        <p:spPr>
          <a:xfrm>
            <a:off x="6200775" y="895480"/>
            <a:ext cx="2357438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9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</a:t>
            </a:r>
            <a:r>
              <a:rPr b="1" lang="en-US" sz="1500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MECHANISM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30"/>
          <p:cNvSpPr/>
          <p:nvPr/>
        </p:nvSpPr>
        <p:spPr>
          <a:xfrm>
            <a:off x="6200775" y="1227665"/>
            <a:ext cx="2357438" cy="977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2450"/>
              <a:buFont typeface="Space Grotesk"/>
              <a:buNone/>
            </a:pPr>
            <a:r>
              <a:rPr b="1" i="0" lang="en-US" sz="24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 CONTROL THE CONTRACT</a:t>
            </a:r>
            <a:endParaRPr b="0" i="0" sz="2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30"/>
          <p:cNvSpPr/>
          <p:nvPr/>
        </p:nvSpPr>
        <p:spPr>
          <a:xfrm>
            <a:off x="6200775" y="2767450"/>
            <a:ext cx="457200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900"/>
              <a:buFont typeface="Space Grotesk"/>
              <a:buNone/>
            </a:pPr>
            <a:r>
              <a:rPr b="1" i="0" lang="en-US" sz="12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30"/>
          <p:cNvSpPr/>
          <p:nvPr/>
        </p:nvSpPr>
        <p:spPr>
          <a:xfrm>
            <a:off x="6657975" y="2716802"/>
            <a:ext cx="1864500" cy="1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1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12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Find Seller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30"/>
          <p:cNvSpPr/>
          <p:nvPr/>
        </p:nvSpPr>
        <p:spPr>
          <a:xfrm>
            <a:off x="6657975" y="2883536"/>
            <a:ext cx="1864519" cy="1238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1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12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Motivated situation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30"/>
          <p:cNvSpPr/>
          <p:nvPr/>
        </p:nvSpPr>
        <p:spPr>
          <a:xfrm>
            <a:off x="6200775" y="3396100"/>
            <a:ext cx="457200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900"/>
              <a:buFont typeface="Space Grotesk"/>
              <a:buNone/>
            </a:pPr>
            <a:r>
              <a:rPr b="1" i="0" lang="en-US" sz="12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30"/>
          <p:cNvSpPr/>
          <p:nvPr/>
        </p:nvSpPr>
        <p:spPr>
          <a:xfrm>
            <a:off x="6657975" y="3345452"/>
            <a:ext cx="1864519" cy="1238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1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12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Assign Deal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30"/>
          <p:cNvSpPr/>
          <p:nvPr/>
        </p:nvSpPr>
        <p:spPr>
          <a:xfrm>
            <a:off x="6657975" y="3512186"/>
            <a:ext cx="1864519" cy="1238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1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12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Buyer brings funding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30"/>
          <p:cNvSpPr/>
          <p:nvPr/>
        </p:nvSpPr>
        <p:spPr>
          <a:xfrm>
            <a:off x="6200775" y="4003318"/>
            <a:ext cx="457200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900"/>
              <a:buFont typeface="Space Grotesk"/>
              <a:buNone/>
            </a:pPr>
            <a:r>
              <a:rPr b="1" i="0" lang="en-US" sz="12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30"/>
          <p:cNvSpPr/>
          <p:nvPr/>
        </p:nvSpPr>
        <p:spPr>
          <a:xfrm>
            <a:off x="6657975" y="3952670"/>
            <a:ext cx="1864519" cy="1238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1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12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Collect Fee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30"/>
          <p:cNvSpPr/>
          <p:nvPr/>
        </p:nvSpPr>
        <p:spPr>
          <a:xfrm>
            <a:off x="6657975" y="4119404"/>
            <a:ext cx="1864519" cy="1238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1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12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Credit stays irrelevant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30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60" name="Google Shape;66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1" name="Google Shape;661;p31"/>
          <p:cNvSpPr/>
          <p:nvPr/>
        </p:nvSpPr>
        <p:spPr>
          <a:xfrm>
            <a:off x="316375" y="1078700"/>
            <a:ext cx="3027000" cy="11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88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250"/>
              <a:buFont typeface="Space Grotesk"/>
              <a:buNone/>
            </a:pPr>
            <a:r>
              <a:rPr b="1" i="0" lang="en-US" sz="42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“I HATE </a:t>
            </a:r>
            <a:r>
              <a:rPr b="1" lang="en-US" sz="4250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Phones</a:t>
            </a:r>
            <a:r>
              <a:rPr b="1" i="0" lang="en-US" sz="42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”</a:t>
            </a:r>
            <a:endParaRPr b="0" i="0" sz="4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31"/>
          <p:cNvSpPr/>
          <p:nvPr/>
        </p:nvSpPr>
        <p:spPr>
          <a:xfrm>
            <a:off x="557213" y="2896595"/>
            <a:ext cx="2571750" cy="4435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350"/>
              <a:buFont typeface="Space Grotesk"/>
              <a:buNone/>
            </a:pPr>
            <a:r>
              <a:rPr b="1" i="0" lang="en-US" sz="13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Good. You do not need to start with pressure.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31"/>
          <p:cNvSpPr/>
          <p:nvPr/>
        </p:nvSpPr>
        <p:spPr>
          <a:xfrm>
            <a:off x="4000500" y="992981"/>
            <a:ext cx="4714875" cy="1071563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4" name="Google Shape;664;p31"/>
          <p:cNvSpPr/>
          <p:nvPr/>
        </p:nvSpPr>
        <p:spPr>
          <a:xfrm>
            <a:off x="4000500" y="992981"/>
            <a:ext cx="4714875" cy="85725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p31"/>
          <p:cNvSpPr/>
          <p:nvPr/>
        </p:nvSpPr>
        <p:spPr>
          <a:xfrm>
            <a:off x="4000500" y="1294442"/>
            <a:ext cx="1357313" cy="4686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4000"/>
              </a:lnSpc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4250"/>
              <a:buFont typeface="Space Grotesk"/>
              <a:buNone/>
            </a:pPr>
            <a:r>
              <a:rPr b="1" i="0" lang="en-US" sz="425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AI</a:t>
            </a:r>
            <a:endParaRPr b="0" i="0" sz="4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31"/>
          <p:cNvSpPr/>
          <p:nvPr/>
        </p:nvSpPr>
        <p:spPr>
          <a:xfrm>
            <a:off x="5429250" y="1261960"/>
            <a:ext cx="3128963" cy="1492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9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HANDLES THE FIRST CONVERSATION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31"/>
          <p:cNvSpPr/>
          <p:nvPr/>
        </p:nvSpPr>
        <p:spPr>
          <a:xfrm>
            <a:off x="5429250" y="1496978"/>
            <a:ext cx="3128963" cy="1492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9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BEFORE YOU EVER SPEAK TO THE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31"/>
          <p:cNvSpPr/>
          <p:nvPr/>
        </p:nvSpPr>
        <p:spPr>
          <a:xfrm>
            <a:off x="5429250" y="1731997"/>
            <a:ext cx="3128963" cy="1492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9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SELLER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31"/>
          <p:cNvSpPr/>
          <p:nvPr/>
        </p:nvSpPr>
        <p:spPr>
          <a:xfrm>
            <a:off x="4000500" y="2307431"/>
            <a:ext cx="1447781" cy="2000250"/>
          </a:xfrm>
          <a:prstGeom prst="rect">
            <a:avLst/>
          </a:prstGeom>
          <a:solidFill>
            <a:srgbClr val="2C97CF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31"/>
          <p:cNvSpPr/>
          <p:nvPr/>
        </p:nvSpPr>
        <p:spPr>
          <a:xfrm>
            <a:off x="4000500" y="2307431"/>
            <a:ext cx="1447781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1" name="Google Shape;671;p31"/>
          <p:cNvSpPr/>
          <p:nvPr/>
        </p:nvSpPr>
        <p:spPr>
          <a:xfrm>
            <a:off x="4000500" y="4293394"/>
            <a:ext cx="1447781" cy="14288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2" name="Google Shape;672;p31"/>
          <p:cNvSpPr/>
          <p:nvPr/>
        </p:nvSpPr>
        <p:spPr>
          <a:xfrm>
            <a:off x="4157663" y="2614110"/>
            <a:ext cx="1176319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31"/>
          <p:cNvSpPr/>
          <p:nvPr/>
        </p:nvSpPr>
        <p:spPr>
          <a:xfrm>
            <a:off x="4157663" y="2924863"/>
            <a:ext cx="1176319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Space Grotesk"/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ASKS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31"/>
          <p:cNvSpPr/>
          <p:nvPr/>
        </p:nvSpPr>
        <p:spPr>
          <a:xfrm>
            <a:off x="4157663" y="3553513"/>
            <a:ext cx="1176319" cy="4474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Motivation, timeline, condition, price.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31"/>
          <p:cNvSpPr/>
          <p:nvPr/>
        </p:nvSpPr>
        <p:spPr>
          <a:xfrm>
            <a:off x="5634019" y="2307431"/>
            <a:ext cx="1447809" cy="2000250"/>
          </a:xfrm>
          <a:prstGeom prst="rect">
            <a:avLst/>
          </a:prstGeom>
          <a:solidFill>
            <a:srgbClr val="2C97CF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31"/>
          <p:cNvSpPr/>
          <p:nvPr/>
        </p:nvSpPr>
        <p:spPr>
          <a:xfrm>
            <a:off x="5634019" y="2307431"/>
            <a:ext cx="1447809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31"/>
          <p:cNvSpPr/>
          <p:nvPr/>
        </p:nvSpPr>
        <p:spPr>
          <a:xfrm>
            <a:off x="5634019" y="4293394"/>
            <a:ext cx="1447809" cy="14288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31"/>
          <p:cNvSpPr/>
          <p:nvPr/>
        </p:nvSpPr>
        <p:spPr>
          <a:xfrm>
            <a:off x="5791181" y="2688701"/>
            <a:ext cx="1176347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31"/>
          <p:cNvSpPr/>
          <p:nvPr/>
        </p:nvSpPr>
        <p:spPr>
          <a:xfrm>
            <a:off x="5791181" y="2999454"/>
            <a:ext cx="117634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Space Grotesk"/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QUALIFIES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31"/>
          <p:cNvSpPr/>
          <p:nvPr/>
        </p:nvSpPr>
        <p:spPr>
          <a:xfrm>
            <a:off x="5791181" y="3628104"/>
            <a:ext cx="1176347" cy="2983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Filters serious sellers from noise.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31"/>
          <p:cNvSpPr/>
          <p:nvPr/>
        </p:nvSpPr>
        <p:spPr>
          <a:xfrm>
            <a:off x="7267566" y="2307431"/>
            <a:ext cx="1447809" cy="2000250"/>
          </a:xfrm>
          <a:prstGeom prst="rect">
            <a:avLst/>
          </a:prstGeom>
          <a:solidFill>
            <a:srgbClr val="2C97CF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31"/>
          <p:cNvSpPr/>
          <p:nvPr/>
        </p:nvSpPr>
        <p:spPr>
          <a:xfrm>
            <a:off x="7267566" y="2307431"/>
            <a:ext cx="1447809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31"/>
          <p:cNvSpPr/>
          <p:nvPr/>
        </p:nvSpPr>
        <p:spPr>
          <a:xfrm>
            <a:off x="7267566" y="4293394"/>
            <a:ext cx="1447809" cy="14288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31"/>
          <p:cNvSpPr/>
          <p:nvPr/>
        </p:nvSpPr>
        <p:spPr>
          <a:xfrm>
            <a:off x="7424728" y="2614110"/>
            <a:ext cx="1176347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31"/>
          <p:cNvSpPr/>
          <p:nvPr/>
        </p:nvSpPr>
        <p:spPr>
          <a:xfrm>
            <a:off x="7424728" y="2924863"/>
            <a:ext cx="117634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Space Grotesk"/>
              <a:buNone/>
            </a:pPr>
            <a:r>
              <a:rPr b="1" lang="en-US" sz="165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 Close Them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31"/>
          <p:cNvSpPr/>
          <p:nvPr/>
        </p:nvSpPr>
        <p:spPr>
          <a:xfrm>
            <a:off x="7424728" y="3553513"/>
            <a:ext cx="1176347" cy="4474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Moves the right lead to the next step.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31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93" name="Google Shape;69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94" name="Google Shape;694;p32"/>
          <p:cNvSpPr/>
          <p:nvPr/>
        </p:nvSpPr>
        <p:spPr>
          <a:xfrm>
            <a:off x="557213" y="1227302"/>
            <a:ext cx="2143125" cy="7457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2950"/>
              <a:buFont typeface="Space Grotesk"/>
              <a:buNone/>
            </a:pPr>
            <a:r>
              <a:rPr b="1" i="0" lang="en-US" sz="29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PEOPLE HESITATE</a:t>
            </a:r>
            <a:endParaRPr b="0" i="0" sz="2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32"/>
          <p:cNvSpPr/>
          <p:nvPr/>
        </p:nvSpPr>
        <p:spPr>
          <a:xfrm>
            <a:off x="557213" y="2301711"/>
            <a:ext cx="21431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21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350"/>
              <a:buFont typeface="Space Grotesk"/>
              <a:buNone/>
            </a:pPr>
            <a:r>
              <a:rPr b="1" i="0" lang="en-US" sz="13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FEAR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32"/>
          <p:cNvSpPr/>
          <p:nvPr/>
        </p:nvSpPr>
        <p:spPr>
          <a:xfrm>
            <a:off x="557213" y="2958936"/>
            <a:ext cx="21431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21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350"/>
              <a:buFont typeface="Space Grotesk"/>
              <a:buNone/>
            </a:pPr>
            <a:r>
              <a:rPr b="1" i="0" lang="en-US" sz="13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PROCRASTINATION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32"/>
          <p:cNvSpPr/>
          <p:nvPr/>
        </p:nvSpPr>
        <p:spPr>
          <a:xfrm>
            <a:off x="557213" y="3616161"/>
            <a:ext cx="21431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21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350"/>
              <a:buFont typeface="Space Grotesk"/>
              <a:buNone/>
            </a:pPr>
            <a:r>
              <a:rPr b="1" i="0" lang="en-US" sz="13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MISSED FOLLOW-UP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32"/>
          <p:cNvSpPr/>
          <p:nvPr/>
        </p:nvSpPr>
        <p:spPr>
          <a:xfrm>
            <a:off x="3107531" y="814388"/>
            <a:ext cx="1571625" cy="3643313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32"/>
          <p:cNvSpPr/>
          <p:nvPr/>
        </p:nvSpPr>
        <p:spPr>
          <a:xfrm>
            <a:off x="3107531" y="814388"/>
            <a:ext cx="1571625" cy="100013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0" name="Google Shape;700;p32"/>
          <p:cNvSpPr/>
          <p:nvPr/>
        </p:nvSpPr>
        <p:spPr>
          <a:xfrm>
            <a:off x="3107531" y="4357688"/>
            <a:ext cx="1571625" cy="100013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32"/>
          <p:cNvSpPr/>
          <p:nvPr/>
        </p:nvSpPr>
        <p:spPr>
          <a:xfrm>
            <a:off x="3352707" y="1930236"/>
            <a:ext cx="1081274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900"/>
              <a:buFont typeface="Space Grotesk"/>
              <a:buNone/>
            </a:pPr>
            <a:r>
              <a:rPr b="1" i="0" lang="en-US" sz="9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ALWAYS ON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32"/>
          <p:cNvSpPr/>
          <p:nvPr/>
        </p:nvSpPr>
        <p:spPr>
          <a:xfrm>
            <a:off x="3521869" y="2276708"/>
            <a:ext cx="74295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4000"/>
              </a:lnSpc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6200"/>
              <a:buFont typeface="Space Grotesk"/>
              <a:buNone/>
            </a:pPr>
            <a:r>
              <a:rPr b="1" i="0" lang="en-US" sz="62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AI</a:t>
            </a:r>
            <a:endParaRPr b="0" i="0" sz="6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32"/>
          <p:cNvSpPr/>
          <p:nvPr/>
        </p:nvSpPr>
        <p:spPr>
          <a:xfrm>
            <a:off x="3399755" y="3176820"/>
            <a:ext cx="987177" cy="165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1100"/>
              <a:buFont typeface="Space Grotesk"/>
              <a:buNone/>
            </a:pPr>
            <a:r>
              <a:rPr b="1" i="0" lang="en-US" sz="11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NO NERVES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32"/>
          <p:cNvSpPr/>
          <p:nvPr/>
        </p:nvSpPr>
        <p:spPr>
          <a:xfrm>
            <a:off x="5114925" y="873575"/>
            <a:ext cx="3486150" cy="14709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04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050"/>
              <a:buFont typeface="Space Grotesk"/>
              <a:buNone/>
            </a:pPr>
            <a:r>
              <a:rPr b="1" i="0" lang="en-US" sz="40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AI DOESN’T GET NERVOUS</a:t>
            </a:r>
            <a:endParaRPr b="0" i="0" sz="4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32"/>
          <p:cNvSpPr/>
          <p:nvPr/>
        </p:nvSpPr>
        <p:spPr>
          <a:xfrm>
            <a:off x="5114925" y="2587433"/>
            <a:ext cx="3486150" cy="7680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600"/>
              <a:buFont typeface="Space Grotesk"/>
              <a:buNone/>
            </a:pPr>
            <a:r>
              <a:rPr b="1" i="0" lang="en-US" sz="16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It calls, qualifies, and follows up without emotional resistance.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32"/>
          <p:cNvSpPr/>
          <p:nvPr/>
        </p:nvSpPr>
        <p:spPr>
          <a:xfrm>
            <a:off x="5114925" y="3855588"/>
            <a:ext cx="108585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Space Grotesk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CALLS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32"/>
          <p:cNvSpPr/>
          <p:nvPr/>
        </p:nvSpPr>
        <p:spPr>
          <a:xfrm>
            <a:off x="5114925" y="4112763"/>
            <a:ext cx="1085850" cy="1280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00"/>
              <a:buFont typeface="Space Grotesk"/>
              <a:buNone/>
            </a:pPr>
            <a:r>
              <a:rPr b="1" i="0" lang="en-US" sz="8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INSTANTLY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32"/>
          <p:cNvSpPr/>
          <p:nvPr/>
        </p:nvSpPr>
        <p:spPr>
          <a:xfrm>
            <a:off x="6357938" y="3855588"/>
            <a:ext cx="108585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Space Grotesk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QUALIFIES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32"/>
          <p:cNvSpPr/>
          <p:nvPr/>
        </p:nvSpPr>
        <p:spPr>
          <a:xfrm>
            <a:off x="6357938" y="4112763"/>
            <a:ext cx="1085850" cy="1280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00"/>
              <a:buFont typeface="Space Grotesk"/>
              <a:buNone/>
            </a:pPr>
            <a:r>
              <a:rPr b="1" i="0" lang="en-US" sz="8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CALMLY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32"/>
          <p:cNvSpPr/>
          <p:nvPr/>
        </p:nvSpPr>
        <p:spPr>
          <a:xfrm>
            <a:off x="7600950" y="3855588"/>
            <a:ext cx="108585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Space Grotesk"/>
              <a:buNone/>
            </a:pPr>
            <a:r>
              <a:rPr b="1" lang="en-US" sz="125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 CLOSE Them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32"/>
          <p:cNvSpPr/>
          <p:nvPr/>
        </p:nvSpPr>
        <p:spPr>
          <a:xfrm>
            <a:off x="7600950" y="4284213"/>
            <a:ext cx="1085850" cy="1280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00"/>
              <a:buFont typeface="Space Grotesk"/>
              <a:buNone/>
            </a:pPr>
            <a:r>
              <a:rPr b="1" i="0" lang="en-US" sz="8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CONSISTENTLY Close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32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718" name="Google Shape;718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9" name="Google Shape;719;p33"/>
          <p:cNvSpPr/>
          <p:nvPr/>
        </p:nvSpPr>
        <p:spPr>
          <a:xfrm>
            <a:off x="557213" y="959718"/>
            <a:ext cx="2614613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9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STUDENT PROOF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33"/>
          <p:cNvSpPr/>
          <p:nvPr/>
        </p:nvSpPr>
        <p:spPr>
          <a:xfrm>
            <a:off x="557213" y="1277615"/>
            <a:ext cx="2614613" cy="1437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88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050"/>
              <a:buFont typeface="Space Grotesk"/>
              <a:buNone/>
            </a:pPr>
            <a:r>
              <a:rPr b="1" i="0" lang="en-US" sz="40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REAL STUDENT WIN</a:t>
            </a:r>
            <a:endParaRPr b="0" i="0" sz="4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33"/>
          <p:cNvSpPr/>
          <p:nvPr/>
        </p:nvSpPr>
        <p:spPr>
          <a:xfrm>
            <a:off x="557213" y="2958071"/>
            <a:ext cx="2571750" cy="7577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32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Space Grotesk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“You’re a big reason I can afford one of these.”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33"/>
          <p:cNvSpPr/>
          <p:nvPr/>
        </p:nvSpPr>
        <p:spPr>
          <a:xfrm>
            <a:off x="557213" y="4251647"/>
            <a:ext cx="2614613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9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CLEAR PROOF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33"/>
          <p:cNvSpPr/>
          <p:nvPr/>
        </p:nvSpPr>
        <p:spPr>
          <a:xfrm>
            <a:off x="6750844" y="614363"/>
            <a:ext cx="1785938" cy="442913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" name="Google Shape;724;p33"/>
          <p:cNvSpPr/>
          <p:nvPr/>
        </p:nvSpPr>
        <p:spPr>
          <a:xfrm>
            <a:off x="6750844" y="614363"/>
            <a:ext cx="1785938" cy="4429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10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SCREENSHOT PROOF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p33"/>
          <p:cNvSpPr/>
          <p:nvPr/>
        </p:nvSpPr>
        <p:spPr>
          <a:xfrm>
            <a:off x="3821906" y="614363"/>
            <a:ext cx="4857750" cy="4071938"/>
          </a:xfrm>
          <a:prstGeom prst="rect">
            <a:avLst/>
          </a:prstGeom>
          <a:solidFill>
            <a:srgbClr val="05070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p33"/>
          <p:cNvSpPr/>
          <p:nvPr/>
        </p:nvSpPr>
        <p:spPr>
          <a:xfrm>
            <a:off x="3821906" y="614363"/>
            <a:ext cx="4857750" cy="100013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p33"/>
          <p:cNvSpPr/>
          <p:nvPr/>
        </p:nvSpPr>
        <p:spPr>
          <a:xfrm>
            <a:off x="3821906" y="4586288"/>
            <a:ext cx="4857750" cy="100013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28" name="Google Shape;728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36219" y="810816"/>
            <a:ext cx="4429125" cy="3679031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Google Shape;729;p33"/>
          <p:cNvSpPr/>
          <p:nvPr/>
        </p:nvSpPr>
        <p:spPr>
          <a:xfrm>
            <a:off x="557213" y="4618434"/>
            <a:ext cx="2178230" cy="132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00"/>
              <a:buFont typeface="Space Grotesk"/>
              <a:buNone/>
            </a:pPr>
            <a:r>
              <a:rPr b="1" i="0" lang="en-US" sz="8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SECRET #2 · BELIEF SHIFT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33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736" name="Google Shape;73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p34"/>
          <p:cNvSpPr/>
          <p:nvPr/>
        </p:nvSpPr>
        <p:spPr>
          <a:xfrm>
            <a:off x="557213" y="1013073"/>
            <a:ext cx="2957513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STUDENT PROOF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p34"/>
          <p:cNvSpPr/>
          <p:nvPr/>
        </p:nvSpPr>
        <p:spPr>
          <a:xfrm>
            <a:off x="557213" y="1366689"/>
            <a:ext cx="2957513" cy="15849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88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450"/>
              <a:buFont typeface="Space Grotesk"/>
              <a:buNone/>
            </a:pPr>
            <a:r>
              <a:rPr b="1" i="0" lang="en-US" sz="44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YEAR 3 SELF-EMPLOYED</a:t>
            </a:r>
            <a:endParaRPr b="0" i="0" sz="4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34"/>
          <p:cNvSpPr/>
          <p:nvPr/>
        </p:nvSpPr>
        <p:spPr>
          <a:xfrm>
            <a:off x="557213" y="3566043"/>
            <a:ext cx="2957513" cy="178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250"/>
              <a:buFont typeface="Space Grotesk"/>
              <a:buNone/>
            </a:pPr>
            <a:r>
              <a:rPr b="1" i="0" lang="en-US" sz="12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NO INDEED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34"/>
          <p:cNvSpPr/>
          <p:nvPr/>
        </p:nvSpPr>
        <p:spPr>
          <a:xfrm>
            <a:off x="557213" y="3858937"/>
            <a:ext cx="2957513" cy="178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250"/>
              <a:buFont typeface="Space Grotesk"/>
              <a:buNone/>
            </a:pPr>
            <a:r>
              <a:rPr b="1" i="0" lang="en-US" sz="12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RENTAL PROPERTIES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p34"/>
          <p:cNvSpPr/>
          <p:nvPr/>
        </p:nvSpPr>
        <p:spPr>
          <a:xfrm>
            <a:off x="557213" y="4151830"/>
            <a:ext cx="2957513" cy="1785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250"/>
              <a:buFont typeface="Space Grotesk"/>
              <a:buNone/>
            </a:pPr>
            <a:r>
              <a:rPr b="1" i="0" lang="en-US" sz="12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SECOND BUSINESS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34"/>
          <p:cNvSpPr/>
          <p:nvPr/>
        </p:nvSpPr>
        <p:spPr>
          <a:xfrm>
            <a:off x="6899802" y="414338"/>
            <a:ext cx="1686985" cy="132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00"/>
              <a:buFont typeface="Space Grotesk"/>
              <a:buNone/>
            </a:pPr>
            <a:r>
              <a:rPr b="1" i="0" lang="en-US" sz="8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REAL TESTIMONIAL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34"/>
          <p:cNvSpPr/>
          <p:nvPr/>
        </p:nvSpPr>
        <p:spPr>
          <a:xfrm>
            <a:off x="4250531" y="657225"/>
            <a:ext cx="4357688" cy="4000500"/>
          </a:xfrm>
          <a:prstGeom prst="rect">
            <a:avLst/>
          </a:prstGeom>
          <a:solidFill>
            <a:srgbClr val="D9EEFA">
              <a:alpha val="588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" name="Google Shape;744;p34"/>
          <p:cNvSpPr/>
          <p:nvPr/>
        </p:nvSpPr>
        <p:spPr>
          <a:xfrm>
            <a:off x="4250531" y="657225"/>
            <a:ext cx="4357688" cy="85725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" name="Google Shape;745;p34"/>
          <p:cNvSpPr/>
          <p:nvPr/>
        </p:nvSpPr>
        <p:spPr>
          <a:xfrm>
            <a:off x="4250531" y="4572000"/>
            <a:ext cx="4357688" cy="85725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46" name="Google Shape;746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29125" y="871538"/>
            <a:ext cx="4000500" cy="3571875"/>
          </a:xfrm>
          <a:prstGeom prst="rect">
            <a:avLst/>
          </a:prstGeom>
          <a:noFill/>
          <a:ln>
            <a:noFill/>
          </a:ln>
        </p:spPr>
      </p:pic>
      <p:sp>
        <p:nvSpPr>
          <p:cNvPr id="747" name="Google Shape;747;p34"/>
          <p:cNvSpPr/>
          <p:nvPr/>
        </p:nvSpPr>
        <p:spPr>
          <a:xfrm>
            <a:off x="6570687" y="4654153"/>
            <a:ext cx="2016100" cy="132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00"/>
              <a:buFont typeface="Space Grotesk"/>
              <a:buNone/>
            </a:pPr>
            <a:r>
              <a:rPr b="1" i="0" lang="en-US" sz="8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DORU IS THE TRUTH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p34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754" name="Google Shape;754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Google Shape;755;p35"/>
          <p:cNvSpPr/>
          <p:nvPr/>
        </p:nvSpPr>
        <p:spPr>
          <a:xfrm>
            <a:off x="557213" y="417630"/>
            <a:ext cx="3113782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MORE PROOF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p35"/>
          <p:cNvSpPr/>
          <p:nvPr/>
        </p:nvSpPr>
        <p:spPr>
          <a:xfrm>
            <a:off x="557213" y="706952"/>
            <a:ext cx="3113782" cy="4074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36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3200"/>
              <a:buFont typeface="Space Grotesk"/>
              <a:buNone/>
            </a:pPr>
            <a:r>
              <a:rPr b="1" i="0" lang="en-US" sz="32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STUDENT WINS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" name="Google Shape;757;p35"/>
          <p:cNvSpPr/>
          <p:nvPr/>
        </p:nvSpPr>
        <p:spPr>
          <a:xfrm>
            <a:off x="667941" y="1414463"/>
            <a:ext cx="3643313" cy="500063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8" name="Google Shape;758;p35"/>
          <p:cNvSpPr/>
          <p:nvPr/>
        </p:nvSpPr>
        <p:spPr>
          <a:xfrm>
            <a:off x="667941" y="1414463"/>
            <a:ext cx="3643313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9" name="Google Shape;759;p35"/>
          <p:cNvSpPr/>
          <p:nvPr/>
        </p:nvSpPr>
        <p:spPr>
          <a:xfrm>
            <a:off x="667941" y="1414463"/>
            <a:ext cx="3643313" cy="500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1400"/>
              <a:buFont typeface="Space Grotesk"/>
              <a:buNone/>
            </a:pPr>
            <a:r>
              <a:rPr b="1" i="0" lang="en-US" sz="14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$100K PLAY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0" name="Google Shape;760;p35"/>
          <p:cNvSpPr/>
          <p:nvPr/>
        </p:nvSpPr>
        <p:spPr>
          <a:xfrm>
            <a:off x="667941" y="2043113"/>
            <a:ext cx="3643313" cy="2500313"/>
          </a:xfrm>
          <a:prstGeom prst="rect">
            <a:avLst/>
          </a:prstGeom>
          <a:solidFill>
            <a:srgbClr val="05070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1" name="Google Shape;761;p35"/>
          <p:cNvSpPr/>
          <p:nvPr/>
        </p:nvSpPr>
        <p:spPr>
          <a:xfrm>
            <a:off x="667941" y="2043113"/>
            <a:ext cx="3643313" cy="85725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2" name="Google Shape;762;p35"/>
          <p:cNvSpPr/>
          <p:nvPr/>
        </p:nvSpPr>
        <p:spPr>
          <a:xfrm>
            <a:off x="667941" y="4457700"/>
            <a:ext cx="3643313" cy="85725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63" name="Google Shape;763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0816" y="2221706"/>
            <a:ext cx="3357563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764" name="Google Shape;764;p35"/>
          <p:cNvSpPr/>
          <p:nvPr/>
        </p:nvSpPr>
        <p:spPr>
          <a:xfrm>
            <a:off x="4832747" y="1414463"/>
            <a:ext cx="3643313" cy="500063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p35"/>
          <p:cNvSpPr/>
          <p:nvPr/>
        </p:nvSpPr>
        <p:spPr>
          <a:xfrm>
            <a:off x="4832747" y="1414463"/>
            <a:ext cx="3643313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" name="Google Shape;766;p35"/>
          <p:cNvSpPr/>
          <p:nvPr/>
        </p:nvSpPr>
        <p:spPr>
          <a:xfrm>
            <a:off x="4832747" y="1414463"/>
            <a:ext cx="3643313" cy="500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1400"/>
              <a:buFont typeface="Space Grotesk"/>
              <a:buNone/>
            </a:pPr>
            <a:r>
              <a:rPr b="1" i="0" lang="en-US" sz="14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FIRST DEAL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p35"/>
          <p:cNvSpPr/>
          <p:nvPr/>
        </p:nvSpPr>
        <p:spPr>
          <a:xfrm>
            <a:off x="4832747" y="2043113"/>
            <a:ext cx="3643313" cy="2500313"/>
          </a:xfrm>
          <a:prstGeom prst="rect">
            <a:avLst/>
          </a:prstGeom>
          <a:solidFill>
            <a:srgbClr val="05070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8" name="Google Shape;768;p35"/>
          <p:cNvSpPr/>
          <p:nvPr/>
        </p:nvSpPr>
        <p:spPr>
          <a:xfrm>
            <a:off x="4832747" y="2043113"/>
            <a:ext cx="3643313" cy="85725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9" name="Google Shape;769;p35"/>
          <p:cNvSpPr/>
          <p:nvPr/>
        </p:nvSpPr>
        <p:spPr>
          <a:xfrm>
            <a:off x="4832747" y="4457700"/>
            <a:ext cx="3643313" cy="85725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70" name="Google Shape;770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75622" y="2221706"/>
            <a:ext cx="3357563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771" name="Google Shape;771;p35"/>
          <p:cNvSpPr/>
          <p:nvPr/>
        </p:nvSpPr>
        <p:spPr>
          <a:xfrm>
            <a:off x="557213" y="4705945"/>
            <a:ext cx="2813159" cy="1232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750"/>
              <a:buFont typeface="Space Grotesk"/>
              <a:buNone/>
            </a:pPr>
            <a:r>
              <a:rPr b="1" i="0" lang="en-US" sz="7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REAL MESSAGES · REAL MOMENTUM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p35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778" name="Google Shape;778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79" name="Google Shape;779;p36"/>
          <p:cNvSpPr/>
          <p:nvPr/>
        </p:nvSpPr>
        <p:spPr>
          <a:xfrm>
            <a:off x="557213" y="1358066"/>
            <a:ext cx="2564606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STUDENT PROOF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36"/>
          <p:cNvSpPr/>
          <p:nvPr/>
        </p:nvSpPr>
        <p:spPr>
          <a:xfrm>
            <a:off x="557213" y="1668819"/>
            <a:ext cx="2564606" cy="944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96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3950"/>
              <a:buFont typeface="Space Grotesk"/>
              <a:buNone/>
            </a:pPr>
            <a:r>
              <a:rPr b="1" i="0" lang="en-US" sz="39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10+ YEAR IMPACT</a:t>
            </a:r>
            <a:endParaRPr b="0" i="0" sz="3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Google Shape;781;p36"/>
          <p:cNvSpPr/>
          <p:nvPr/>
        </p:nvSpPr>
        <p:spPr>
          <a:xfrm>
            <a:off x="557213" y="2856356"/>
            <a:ext cx="2500313" cy="475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32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600"/>
              <a:buFont typeface="Space Grotesk"/>
              <a:buNone/>
            </a:pPr>
            <a:r>
              <a:rPr b="1" i="0" lang="en-US" sz="16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First deal because of Nasar.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2" name="Google Shape;782;p36"/>
          <p:cNvSpPr/>
          <p:nvPr/>
        </p:nvSpPr>
        <p:spPr>
          <a:xfrm>
            <a:off x="557213" y="3860443"/>
            <a:ext cx="2564606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LONG-TERM TRUST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3" name="Google Shape;783;p36"/>
          <p:cNvSpPr/>
          <p:nvPr/>
        </p:nvSpPr>
        <p:spPr>
          <a:xfrm>
            <a:off x="6858000" y="585788"/>
            <a:ext cx="1678781" cy="457200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4" name="Google Shape;784;p36"/>
          <p:cNvSpPr/>
          <p:nvPr/>
        </p:nvSpPr>
        <p:spPr>
          <a:xfrm>
            <a:off x="6858000" y="585788"/>
            <a:ext cx="1678781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10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PROOF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Google Shape;785;p36"/>
          <p:cNvSpPr/>
          <p:nvPr/>
        </p:nvSpPr>
        <p:spPr>
          <a:xfrm>
            <a:off x="3804047" y="703659"/>
            <a:ext cx="4857750" cy="3893344"/>
          </a:xfrm>
          <a:prstGeom prst="rect">
            <a:avLst/>
          </a:prstGeom>
          <a:solidFill>
            <a:srgbClr val="05070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6" name="Google Shape;786;p36"/>
          <p:cNvSpPr/>
          <p:nvPr/>
        </p:nvSpPr>
        <p:spPr>
          <a:xfrm>
            <a:off x="3804047" y="703659"/>
            <a:ext cx="4857750" cy="100013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7" name="Google Shape;787;p36"/>
          <p:cNvSpPr/>
          <p:nvPr/>
        </p:nvSpPr>
        <p:spPr>
          <a:xfrm>
            <a:off x="3804047" y="4496991"/>
            <a:ext cx="4857750" cy="100013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88" name="Google Shape;788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18359" y="917972"/>
            <a:ext cx="4429125" cy="3464719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36"/>
          <p:cNvSpPr/>
          <p:nvPr/>
        </p:nvSpPr>
        <p:spPr>
          <a:xfrm>
            <a:off x="557213" y="4627364"/>
            <a:ext cx="2582270" cy="1232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750"/>
              <a:buFont typeface="Space Grotesk"/>
              <a:buNone/>
            </a:pPr>
            <a:r>
              <a:rPr b="1" i="0" lang="en-US" sz="7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REAL STUDENTS · REAL HISTORY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Google Shape;790;p36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796" name="Google Shape;796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7" name="Google Shape;797;p37"/>
          <p:cNvSpPr/>
          <p:nvPr/>
        </p:nvSpPr>
        <p:spPr>
          <a:xfrm>
            <a:off x="557213" y="396199"/>
            <a:ext cx="3951749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TRUST PROOF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8" name="Google Shape;798;p37"/>
          <p:cNvSpPr/>
          <p:nvPr/>
        </p:nvSpPr>
        <p:spPr>
          <a:xfrm>
            <a:off x="557213" y="678377"/>
            <a:ext cx="3951749" cy="4074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36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3200"/>
              <a:buFont typeface="Space Grotesk"/>
              <a:buNone/>
            </a:pPr>
            <a:r>
              <a:rPr b="1" i="0" lang="en-US" sz="32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VALUE CONFIRMED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Google Shape;799;p37"/>
          <p:cNvSpPr/>
          <p:nvPr/>
        </p:nvSpPr>
        <p:spPr>
          <a:xfrm>
            <a:off x="667941" y="1414463"/>
            <a:ext cx="3643313" cy="500063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0" name="Google Shape;800;p37"/>
          <p:cNvSpPr/>
          <p:nvPr/>
        </p:nvSpPr>
        <p:spPr>
          <a:xfrm>
            <a:off x="667941" y="1414463"/>
            <a:ext cx="3643313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1" name="Google Shape;801;p37"/>
          <p:cNvSpPr/>
          <p:nvPr/>
        </p:nvSpPr>
        <p:spPr>
          <a:xfrm>
            <a:off x="667941" y="1414463"/>
            <a:ext cx="3643313" cy="500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1300"/>
              <a:buFont typeface="Space Grotesk"/>
              <a:buNone/>
            </a:pPr>
            <a:r>
              <a:rPr b="1" i="0" lang="en-US" sz="13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WORTH MORE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2" name="Google Shape;802;p37"/>
          <p:cNvSpPr/>
          <p:nvPr/>
        </p:nvSpPr>
        <p:spPr>
          <a:xfrm>
            <a:off x="667941" y="2043113"/>
            <a:ext cx="3643313" cy="2486025"/>
          </a:xfrm>
          <a:prstGeom prst="rect">
            <a:avLst/>
          </a:prstGeom>
          <a:solidFill>
            <a:srgbClr val="05070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3" name="Google Shape;803;p37"/>
          <p:cNvSpPr/>
          <p:nvPr/>
        </p:nvSpPr>
        <p:spPr>
          <a:xfrm>
            <a:off x="667941" y="2043113"/>
            <a:ext cx="3643313" cy="85725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4" name="Google Shape;804;p37"/>
          <p:cNvSpPr/>
          <p:nvPr/>
        </p:nvSpPr>
        <p:spPr>
          <a:xfrm>
            <a:off x="667941" y="4443413"/>
            <a:ext cx="3643313" cy="85725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805" name="Google Shape;80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8397" y="2214563"/>
            <a:ext cx="3357563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806" name="Google Shape;806;p37"/>
          <p:cNvSpPr/>
          <p:nvPr/>
        </p:nvSpPr>
        <p:spPr>
          <a:xfrm>
            <a:off x="4832747" y="1414463"/>
            <a:ext cx="3643313" cy="500063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7" name="Google Shape;807;p37"/>
          <p:cNvSpPr/>
          <p:nvPr/>
        </p:nvSpPr>
        <p:spPr>
          <a:xfrm>
            <a:off x="4832747" y="1414463"/>
            <a:ext cx="3643313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8" name="Google Shape;808;p37"/>
          <p:cNvSpPr/>
          <p:nvPr/>
        </p:nvSpPr>
        <p:spPr>
          <a:xfrm>
            <a:off x="4832747" y="1414463"/>
            <a:ext cx="3643313" cy="500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1300"/>
              <a:buFont typeface="Space Grotesk"/>
              <a:buNone/>
            </a:pPr>
            <a:r>
              <a:rPr b="1" i="0" lang="en-US" sz="13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BEST PRICE SEEN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9" name="Google Shape;809;p37"/>
          <p:cNvSpPr/>
          <p:nvPr/>
        </p:nvSpPr>
        <p:spPr>
          <a:xfrm>
            <a:off x="4832747" y="2043113"/>
            <a:ext cx="3643313" cy="2486025"/>
          </a:xfrm>
          <a:prstGeom prst="rect">
            <a:avLst/>
          </a:prstGeom>
          <a:solidFill>
            <a:srgbClr val="05070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0" name="Google Shape;810;p37"/>
          <p:cNvSpPr/>
          <p:nvPr/>
        </p:nvSpPr>
        <p:spPr>
          <a:xfrm>
            <a:off x="4832747" y="2043113"/>
            <a:ext cx="3643313" cy="85725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1" name="Google Shape;811;p37"/>
          <p:cNvSpPr/>
          <p:nvPr/>
        </p:nvSpPr>
        <p:spPr>
          <a:xfrm>
            <a:off x="4832747" y="4443413"/>
            <a:ext cx="3643313" cy="85725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812" name="Google Shape;812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75622" y="2214563"/>
            <a:ext cx="3357563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813" name="Google Shape;813;p37"/>
          <p:cNvSpPr/>
          <p:nvPr/>
        </p:nvSpPr>
        <p:spPr>
          <a:xfrm>
            <a:off x="557213" y="4705945"/>
            <a:ext cx="1885866" cy="1232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750"/>
              <a:buFont typeface="Space Grotesk"/>
              <a:buNone/>
            </a:pPr>
            <a:r>
              <a:rPr b="1" i="0" lang="en-US" sz="7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LOW RISK · HIGH TRUST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4" name="Google Shape;814;p37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20" name="Google Shape;820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38"/>
          <p:cNvSpPr/>
          <p:nvPr/>
        </p:nvSpPr>
        <p:spPr>
          <a:xfrm>
            <a:off x="557213" y="1413932"/>
            <a:ext cx="3137697" cy="14658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3950"/>
              <a:buFont typeface="Space Grotesk"/>
              <a:buNone/>
            </a:pPr>
            <a:r>
              <a:rPr b="1" i="0" lang="en-US" sz="39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CONFIDENCE COMES FROM REPS</a:t>
            </a:r>
            <a:endParaRPr b="0" i="0" sz="3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38"/>
          <p:cNvSpPr/>
          <p:nvPr/>
        </p:nvSpPr>
        <p:spPr>
          <a:xfrm>
            <a:off x="557213" y="3122684"/>
            <a:ext cx="2771775" cy="4640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Space Grotesk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Listen back.</a:t>
            </a:r>
            <a:br>
              <a:rPr b="1" i="0" lang="en-US" sz="14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b="1" i="0" lang="en-US" sz="14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Learn the patterns.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3" name="Google Shape;823;p38"/>
          <p:cNvSpPr/>
          <p:nvPr/>
        </p:nvSpPr>
        <p:spPr>
          <a:xfrm>
            <a:off x="4858450" y="1246400"/>
            <a:ext cx="30912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9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WHAT YOU LEARN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p38"/>
          <p:cNvSpPr/>
          <p:nvPr/>
        </p:nvSpPr>
        <p:spPr>
          <a:xfrm>
            <a:off x="4858450" y="1936664"/>
            <a:ext cx="618300" cy="1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9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38"/>
          <p:cNvSpPr/>
          <p:nvPr/>
        </p:nvSpPr>
        <p:spPr>
          <a:xfrm>
            <a:off x="5476672" y="1870361"/>
            <a:ext cx="2519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What To Say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38"/>
          <p:cNvSpPr/>
          <p:nvPr/>
        </p:nvSpPr>
        <p:spPr>
          <a:xfrm>
            <a:off x="5476672" y="2064358"/>
            <a:ext cx="2519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When sellers hesitate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7" name="Google Shape;827;p38"/>
          <p:cNvSpPr/>
          <p:nvPr/>
        </p:nvSpPr>
        <p:spPr>
          <a:xfrm>
            <a:off x="4858450" y="2736763"/>
            <a:ext cx="618300" cy="1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9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8" name="Google Shape;828;p38"/>
          <p:cNvSpPr/>
          <p:nvPr/>
        </p:nvSpPr>
        <p:spPr>
          <a:xfrm>
            <a:off x="5476672" y="2670461"/>
            <a:ext cx="24729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How To Respond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9" name="Google Shape;829;p38"/>
          <p:cNvSpPr/>
          <p:nvPr/>
        </p:nvSpPr>
        <p:spPr>
          <a:xfrm>
            <a:off x="5476672" y="2864457"/>
            <a:ext cx="24729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Without freezing up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0" name="Google Shape;830;p38"/>
          <p:cNvSpPr/>
          <p:nvPr/>
        </p:nvSpPr>
        <p:spPr>
          <a:xfrm>
            <a:off x="4858450" y="3515431"/>
            <a:ext cx="618300" cy="1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9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1" name="Google Shape;831;p38"/>
          <p:cNvSpPr/>
          <p:nvPr/>
        </p:nvSpPr>
        <p:spPr>
          <a:xfrm>
            <a:off x="5476672" y="3449128"/>
            <a:ext cx="24729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When To Move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2" name="Google Shape;832;p38"/>
          <p:cNvSpPr/>
          <p:nvPr/>
        </p:nvSpPr>
        <p:spPr>
          <a:xfrm>
            <a:off x="5476672" y="3643125"/>
            <a:ext cx="24729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From lead to </a:t>
            </a:r>
            <a:r>
              <a:rPr b="1" lang="en-US" sz="150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Opportunity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3" name="Google Shape;833;p38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7" name="Google Shape;4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4"/>
          <p:cNvSpPr/>
          <p:nvPr/>
        </p:nvSpPr>
        <p:spPr>
          <a:xfrm>
            <a:off x="628650" y="1518075"/>
            <a:ext cx="6715125" cy="12344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950"/>
              <a:buFont typeface="Space Grotesk"/>
              <a:buNone/>
            </a:pPr>
            <a:r>
              <a:rPr b="1" i="0" lang="en-US" sz="49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WHOLESALING IS </a:t>
            </a:r>
            <a:r>
              <a:rPr b="1" i="0" lang="en-US" sz="49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NOT DEAD</a:t>
            </a:r>
            <a:endParaRPr b="0" i="0" sz="4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>
            <a:off x="628650" y="2995380"/>
            <a:ext cx="5857875" cy="6300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2100"/>
              <a:buFont typeface="Space Grotesk"/>
              <a:buNone/>
            </a:pPr>
            <a:r>
              <a:rPr b="1" i="0" lang="en-US" sz="2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old way is.</a:t>
            </a:r>
            <a:br>
              <a:rPr b="1" i="0" lang="en-US" sz="21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b="1" i="0" lang="en-US" sz="2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That’s the opportunity.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39" name="Google Shape;839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39"/>
          <p:cNvSpPr/>
          <p:nvPr/>
        </p:nvSpPr>
        <p:spPr>
          <a:xfrm>
            <a:off x="329952" y="725091"/>
            <a:ext cx="85725" cy="3821906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1" name="Google Shape;841;p39"/>
          <p:cNvSpPr/>
          <p:nvPr/>
        </p:nvSpPr>
        <p:spPr>
          <a:xfrm>
            <a:off x="929750" y="1957400"/>
            <a:ext cx="2264400" cy="13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08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2950"/>
              <a:buFont typeface="Space Grotesk"/>
              <a:buNone/>
            </a:pPr>
            <a:r>
              <a:rPr b="1" i="0" lang="en-US" sz="129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 b="0" i="0" sz="12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2" name="Google Shape;842;p39"/>
          <p:cNvSpPr/>
          <p:nvPr/>
        </p:nvSpPr>
        <p:spPr>
          <a:xfrm>
            <a:off x="1330077" y="1239441"/>
            <a:ext cx="1928813" cy="85725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3" name="Google Shape;843;p39"/>
          <p:cNvSpPr/>
          <p:nvPr/>
        </p:nvSpPr>
        <p:spPr>
          <a:xfrm>
            <a:off x="3986213" y="1350057"/>
            <a:ext cx="4500563" cy="1643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SECRET #3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4" name="Google Shape;844;p39"/>
          <p:cNvSpPr/>
          <p:nvPr/>
        </p:nvSpPr>
        <p:spPr>
          <a:xfrm>
            <a:off x="3986213" y="1714388"/>
            <a:ext cx="45006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04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550"/>
              <a:buFont typeface="Space Grotesk"/>
              <a:buNone/>
            </a:pPr>
            <a:r>
              <a:rPr b="1" i="0" lang="en-US" sz="45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MARKET OPPORTUNITY</a:t>
            </a:r>
            <a:endParaRPr b="0" i="0" sz="4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5" name="Google Shape;845;p39"/>
          <p:cNvSpPr/>
          <p:nvPr/>
        </p:nvSpPr>
        <p:spPr>
          <a:xfrm>
            <a:off x="3986213" y="3077952"/>
            <a:ext cx="4214813" cy="5440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Space Grotesk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Motivation is everywhere.</a:t>
            </a:r>
            <a:br>
              <a:rPr b="1" i="0" lang="en-US" sz="17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b="1" i="0" lang="en-US" sz="17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AI helps you find it faster.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6" name="Google Shape;846;p39"/>
          <p:cNvSpPr/>
          <p:nvPr/>
        </p:nvSpPr>
        <p:spPr>
          <a:xfrm>
            <a:off x="585788" y="4186238"/>
            <a:ext cx="7929563" cy="514350"/>
          </a:xfrm>
          <a:prstGeom prst="rect">
            <a:avLst/>
          </a:prstGeom>
          <a:solidFill>
            <a:srgbClr val="2C97CF">
              <a:alpha val="588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7" name="Google Shape;847;p39"/>
          <p:cNvSpPr/>
          <p:nvPr/>
        </p:nvSpPr>
        <p:spPr>
          <a:xfrm>
            <a:off x="585788" y="4186238"/>
            <a:ext cx="7929563" cy="42863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8" name="Google Shape;848;p39"/>
          <p:cNvSpPr/>
          <p:nvPr/>
        </p:nvSpPr>
        <p:spPr>
          <a:xfrm>
            <a:off x="585788" y="4657725"/>
            <a:ext cx="7929563" cy="42863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9" name="Google Shape;849;p39"/>
          <p:cNvSpPr/>
          <p:nvPr/>
        </p:nvSpPr>
        <p:spPr>
          <a:xfrm>
            <a:off x="585788" y="4377195"/>
            <a:ext cx="1500300" cy="2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705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00"/>
              <a:buFont typeface="Space Grotesk"/>
              <a:buNone/>
            </a:pPr>
            <a:r>
              <a:rPr b="1" i="0" lang="en-US" sz="8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OPPORTUNITY MAP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39"/>
          <p:cNvSpPr/>
          <p:nvPr/>
        </p:nvSpPr>
        <p:spPr>
          <a:xfrm>
            <a:off x="2085975" y="4229100"/>
            <a:ext cx="2143125" cy="42862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1" name="Google Shape;851;p39"/>
          <p:cNvSpPr/>
          <p:nvPr/>
        </p:nvSpPr>
        <p:spPr>
          <a:xfrm>
            <a:off x="2085975" y="4229100"/>
            <a:ext cx="14288" cy="428625"/>
          </a:xfrm>
          <a:prstGeom prst="rect">
            <a:avLst/>
          </a:prstGeom>
          <a:solidFill>
            <a:srgbClr val="F6FB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2" name="Google Shape;852;p39"/>
          <p:cNvSpPr/>
          <p:nvPr/>
        </p:nvSpPr>
        <p:spPr>
          <a:xfrm>
            <a:off x="2343150" y="4382691"/>
            <a:ext cx="659764" cy="121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PROBATE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3" name="Google Shape;853;p39"/>
          <p:cNvSpPr/>
          <p:nvPr/>
        </p:nvSpPr>
        <p:spPr>
          <a:xfrm>
            <a:off x="3074352" y="4382691"/>
            <a:ext cx="529865" cy="121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HIDDEN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39"/>
          <p:cNvSpPr/>
          <p:nvPr/>
        </p:nvSpPr>
        <p:spPr>
          <a:xfrm>
            <a:off x="4229100" y="4229100"/>
            <a:ext cx="2143125" cy="42862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5" name="Google Shape;855;p39"/>
          <p:cNvSpPr/>
          <p:nvPr/>
        </p:nvSpPr>
        <p:spPr>
          <a:xfrm>
            <a:off x="4229100" y="4229100"/>
            <a:ext cx="14288" cy="428625"/>
          </a:xfrm>
          <a:prstGeom prst="rect">
            <a:avLst/>
          </a:prstGeom>
          <a:solidFill>
            <a:srgbClr val="F6FB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6" name="Google Shape;856;p39"/>
          <p:cNvSpPr/>
          <p:nvPr/>
        </p:nvSpPr>
        <p:spPr>
          <a:xfrm>
            <a:off x="4486275" y="4382691"/>
            <a:ext cx="1048987" cy="121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FORECLOSURE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7" name="Google Shape;857;p39"/>
          <p:cNvSpPr/>
          <p:nvPr/>
        </p:nvSpPr>
        <p:spPr>
          <a:xfrm>
            <a:off x="5606700" y="4382691"/>
            <a:ext cx="577053" cy="121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URGENT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8" name="Google Shape;858;p39"/>
          <p:cNvSpPr/>
          <p:nvPr/>
        </p:nvSpPr>
        <p:spPr>
          <a:xfrm>
            <a:off x="6372225" y="4229100"/>
            <a:ext cx="2143125" cy="42862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9" name="Google Shape;859;p39"/>
          <p:cNvSpPr/>
          <p:nvPr/>
        </p:nvSpPr>
        <p:spPr>
          <a:xfrm>
            <a:off x="6372225" y="4229100"/>
            <a:ext cx="14288" cy="428625"/>
          </a:xfrm>
          <a:prstGeom prst="rect">
            <a:avLst/>
          </a:prstGeom>
          <a:solidFill>
            <a:srgbClr val="F6FB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0" name="Google Shape;860;p39"/>
          <p:cNvSpPr/>
          <p:nvPr/>
        </p:nvSpPr>
        <p:spPr>
          <a:xfrm>
            <a:off x="6629400" y="4382691"/>
            <a:ext cx="938761" cy="121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INHERITANCE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1" name="Google Shape;861;p39"/>
          <p:cNvSpPr/>
          <p:nvPr/>
        </p:nvSpPr>
        <p:spPr>
          <a:xfrm>
            <a:off x="7639599" y="4382691"/>
            <a:ext cx="478715" cy="121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READY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2" name="Google Shape;862;p39"/>
          <p:cNvSpPr/>
          <p:nvPr/>
        </p:nvSpPr>
        <p:spPr>
          <a:xfrm>
            <a:off x="897255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68" name="Google Shape;868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69" name="Google Shape;869;p40"/>
          <p:cNvSpPr/>
          <p:nvPr/>
        </p:nvSpPr>
        <p:spPr>
          <a:xfrm>
            <a:off x="504937" y="278114"/>
            <a:ext cx="2914650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9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SECRET #3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0" name="Google Shape;870;p40"/>
          <p:cNvSpPr/>
          <p:nvPr/>
        </p:nvSpPr>
        <p:spPr>
          <a:xfrm>
            <a:off x="504937" y="610298"/>
            <a:ext cx="5013127" cy="10561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72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550"/>
              <a:buFont typeface="Space Grotesk"/>
              <a:buNone/>
            </a:pPr>
            <a:r>
              <a:rPr b="1" i="0" lang="en-US" sz="45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MOTIVATION IS EVERYWHERE</a:t>
            </a:r>
            <a:endParaRPr b="0" i="0" sz="4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1" name="Google Shape;871;p40"/>
          <p:cNvSpPr/>
          <p:nvPr/>
        </p:nvSpPr>
        <p:spPr>
          <a:xfrm>
            <a:off x="1336610" y="2022343"/>
            <a:ext cx="4357688" cy="800100"/>
          </a:xfrm>
          <a:prstGeom prst="rect">
            <a:avLst/>
          </a:prstGeom>
          <a:solidFill>
            <a:srgbClr val="D9EEFA">
              <a:alpha val="196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2" name="Google Shape;872;p40"/>
          <p:cNvSpPr/>
          <p:nvPr/>
        </p:nvSpPr>
        <p:spPr>
          <a:xfrm>
            <a:off x="1336610" y="2022343"/>
            <a:ext cx="4357688" cy="64294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3" name="Google Shape;873;p40"/>
          <p:cNvSpPr/>
          <p:nvPr/>
        </p:nvSpPr>
        <p:spPr>
          <a:xfrm>
            <a:off x="1336610" y="2801011"/>
            <a:ext cx="4357688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4" name="Google Shape;874;p40"/>
          <p:cNvSpPr/>
          <p:nvPr/>
        </p:nvSpPr>
        <p:spPr>
          <a:xfrm>
            <a:off x="1579498" y="2229511"/>
            <a:ext cx="1657601" cy="3857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50"/>
              <a:buFont typeface="Space Grotesk"/>
              <a:buNone/>
            </a:pPr>
            <a:r>
              <a:rPr b="1" i="0" lang="en-US" sz="27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DIVORCE</a:t>
            </a:r>
            <a:endParaRPr b="0" i="0" sz="2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40"/>
          <p:cNvSpPr/>
          <p:nvPr/>
        </p:nvSpPr>
        <p:spPr>
          <a:xfrm>
            <a:off x="2321247" y="2885372"/>
            <a:ext cx="3971925" cy="800100"/>
          </a:xfrm>
          <a:prstGeom prst="rect">
            <a:avLst/>
          </a:prstGeom>
          <a:solidFill>
            <a:srgbClr val="D9EEFA">
              <a:alpha val="196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6" name="Google Shape;876;p40"/>
          <p:cNvSpPr/>
          <p:nvPr/>
        </p:nvSpPr>
        <p:spPr>
          <a:xfrm>
            <a:off x="2321247" y="2885372"/>
            <a:ext cx="3971925" cy="64294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7" name="Google Shape;877;p40"/>
          <p:cNvSpPr/>
          <p:nvPr/>
        </p:nvSpPr>
        <p:spPr>
          <a:xfrm>
            <a:off x="2321247" y="3664040"/>
            <a:ext cx="3971925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8" name="Google Shape;878;p40"/>
          <p:cNvSpPr/>
          <p:nvPr/>
        </p:nvSpPr>
        <p:spPr>
          <a:xfrm>
            <a:off x="2564135" y="3092541"/>
            <a:ext cx="1757418" cy="3857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2750"/>
              <a:buFont typeface="Space Grotesk"/>
              <a:buNone/>
            </a:pPr>
            <a:r>
              <a:rPr b="1" i="0" lang="en-US" sz="27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PROBATE</a:t>
            </a:r>
            <a:endParaRPr b="0" i="0" sz="2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9" name="Google Shape;879;p40"/>
          <p:cNvSpPr/>
          <p:nvPr/>
        </p:nvSpPr>
        <p:spPr>
          <a:xfrm>
            <a:off x="3857068" y="3715344"/>
            <a:ext cx="3586163" cy="800100"/>
          </a:xfrm>
          <a:prstGeom prst="rect">
            <a:avLst/>
          </a:prstGeom>
          <a:solidFill>
            <a:srgbClr val="D9EEFA">
              <a:alpha val="196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0" name="Google Shape;880;p40"/>
          <p:cNvSpPr/>
          <p:nvPr/>
        </p:nvSpPr>
        <p:spPr>
          <a:xfrm>
            <a:off x="3857068" y="3715344"/>
            <a:ext cx="3586163" cy="64294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1" name="Google Shape;881;p40"/>
          <p:cNvSpPr/>
          <p:nvPr/>
        </p:nvSpPr>
        <p:spPr>
          <a:xfrm>
            <a:off x="3857068" y="4494013"/>
            <a:ext cx="3586163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2" name="Google Shape;882;p40"/>
          <p:cNvSpPr/>
          <p:nvPr/>
        </p:nvSpPr>
        <p:spPr>
          <a:xfrm>
            <a:off x="4099955" y="3922513"/>
            <a:ext cx="2800490" cy="3857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50"/>
              <a:buFont typeface="Space Grotesk"/>
              <a:buNone/>
            </a:pPr>
            <a:r>
              <a:rPr b="1" i="0" lang="en-US" sz="27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FORECLOSURE</a:t>
            </a:r>
            <a:endParaRPr b="0" i="0" sz="2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3" name="Google Shape;883;p40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89" name="Google Shape;889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0" name="Google Shape;890;p41"/>
          <p:cNvSpPr/>
          <p:nvPr/>
        </p:nvSpPr>
        <p:spPr>
          <a:xfrm>
            <a:off x="1178719" y="1293019"/>
            <a:ext cx="6786563" cy="1171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56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5200"/>
              <a:buFont typeface="Space Grotesk"/>
              <a:buNone/>
            </a:pPr>
            <a:r>
              <a:rPr b="1" i="0" lang="en-US" sz="52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DISTRESS CREATES DEALS</a:t>
            </a:r>
            <a:endParaRPr b="0" i="0" sz="5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p41"/>
          <p:cNvSpPr/>
          <p:nvPr/>
        </p:nvSpPr>
        <p:spPr>
          <a:xfrm>
            <a:off x="1214438" y="2907506"/>
            <a:ext cx="2105006" cy="942975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2" name="Google Shape;892;p41"/>
          <p:cNvSpPr/>
          <p:nvPr/>
        </p:nvSpPr>
        <p:spPr>
          <a:xfrm>
            <a:off x="1214438" y="2907506"/>
            <a:ext cx="2105006" cy="71438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3" name="Google Shape;893;p41"/>
          <p:cNvSpPr/>
          <p:nvPr/>
        </p:nvSpPr>
        <p:spPr>
          <a:xfrm>
            <a:off x="1214438" y="3829050"/>
            <a:ext cx="2105006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4" name="Google Shape;894;p41"/>
          <p:cNvSpPr/>
          <p:nvPr/>
        </p:nvSpPr>
        <p:spPr>
          <a:xfrm>
            <a:off x="1905819" y="3221831"/>
            <a:ext cx="722244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50"/>
              <a:buFont typeface="Space Grotesk"/>
              <a:buNone/>
            </a:pPr>
            <a:r>
              <a:rPr b="1" i="0" lang="en-US" sz="22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TIME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41"/>
          <p:cNvSpPr/>
          <p:nvPr/>
        </p:nvSpPr>
        <p:spPr>
          <a:xfrm>
            <a:off x="3519469" y="2907506"/>
            <a:ext cx="2105034" cy="942975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6" name="Google Shape;896;p41"/>
          <p:cNvSpPr/>
          <p:nvPr/>
        </p:nvSpPr>
        <p:spPr>
          <a:xfrm>
            <a:off x="3519469" y="2907506"/>
            <a:ext cx="2105034" cy="71438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7" name="Google Shape;897;p41"/>
          <p:cNvSpPr/>
          <p:nvPr/>
        </p:nvSpPr>
        <p:spPr>
          <a:xfrm>
            <a:off x="3519469" y="3829050"/>
            <a:ext cx="2105034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8" name="Google Shape;898;p41"/>
          <p:cNvSpPr/>
          <p:nvPr/>
        </p:nvSpPr>
        <p:spPr>
          <a:xfrm>
            <a:off x="4222431" y="3221831"/>
            <a:ext cx="699083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2250"/>
              <a:buFont typeface="Space Grotesk"/>
              <a:buNone/>
            </a:pPr>
            <a:r>
              <a:rPr b="1" i="0" lang="en-US" sz="22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PAIN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9" name="Google Shape;899;p41"/>
          <p:cNvSpPr/>
          <p:nvPr/>
        </p:nvSpPr>
        <p:spPr>
          <a:xfrm>
            <a:off x="5824528" y="2907506"/>
            <a:ext cx="2105006" cy="942975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0" name="Google Shape;900;p41"/>
          <p:cNvSpPr/>
          <p:nvPr/>
        </p:nvSpPr>
        <p:spPr>
          <a:xfrm>
            <a:off x="5824528" y="2907506"/>
            <a:ext cx="2105006" cy="71438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1" name="Google Shape;901;p41"/>
          <p:cNvSpPr/>
          <p:nvPr/>
        </p:nvSpPr>
        <p:spPr>
          <a:xfrm>
            <a:off x="5824528" y="3829050"/>
            <a:ext cx="2105006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2" name="Google Shape;902;p41"/>
          <p:cNvSpPr/>
          <p:nvPr/>
        </p:nvSpPr>
        <p:spPr>
          <a:xfrm>
            <a:off x="6040961" y="3221831"/>
            <a:ext cx="1672112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50"/>
              <a:buFont typeface="Space Grotesk"/>
              <a:buNone/>
            </a:pPr>
            <a:r>
              <a:rPr b="1" i="0" lang="en-US" sz="22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PRESSURE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3" name="Google Shape;903;p41"/>
          <p:cNvSpPr/>
          <p:nvPr/>
        </p:nvSpPr>
        <p:spPr>
          <a:xfrm>
            <a:off x="897255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09" name="Google Shape;909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0" name="Google Shape;910;p42"/>
          <p:cNvSpPr/>
          <p:nvPr/>
        </p:nvSpPr>
        <p:spPr>
          <a:xfrm>
            <a:off x="557226" y="1926825"/>
            <a:ext cx="2853000" cy="11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72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750"/>
              <a:buFont typeface="Space Grotesk"/>
              <a:buNone/>
            </a:pPr>
            <a:r>
              <a:rPr b="1" i="0" lang="en-US" sz="47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HIDDEN MARKETS</a:t>
            </a:r>
            <a:endParaRPr b="0" i="0" sz="4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1" name="Google Shape;911;p42"/>
          <p:cNvSpPr/>
          <p:nvPr/>
        </p:nvSpPr>
        <p:spPr>
          <a:xfrm>
            <a:off x="3929063" y="1135856"/>
            <a:ext cx="4643438" cy="842963"/>
          </a:xfrm>
          <a:prstGeom prst="rect">
            <a:avLst/>
          </a:prstGeom>
          <a:solidFill>
            <a:srgbClr val="D9EEFA">
              <a:alpha val="196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" name="Google Shape;912;p42"/>
          <p:cNvSpPr/>
          <p:nvPr/>
        </p:nvSpPr>
        <p:spPr>
          <a:xfrm>
            <a:off x="3929063" y="1135856"/>
            <a:ext cx="4643438" cy="64294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3" name="Google Shape;913;p42"/>
          <p:cNvSpPr/>
          <p:nvPr/>
        </p:nvSpPr>
        <p:spPr>
          <a:xfrm>
            <a:off x="3929063" y="1957388"/>
            <a:ext cx="4643438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4" name="Google Shape;914;p42"/>
          <p:cNvSpPr/>
          <p:nvPr/>
        </p:nvSpPr>
        <p:spPr>
          <a:xfrm>
            <a:off x="4171950" y="1393031"/>
            <a:ext cx="2925645" cy="3286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50"/>
              <a:buFont typeface="Space Grotesk"/>
              <a:buNone/>
            </a:pPr>
            <a:r>
              <a:rPr b="1" i="0" lang="en-US" sz="23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TIRED LANDLORDS</a:t>
            </a:r>
            <a:endParaRPr b="0" i="0" sz="2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42"/>
          <p:cNvSpPr/>
          <p:nvPr/>
        </p:nvSpPr>
        <p:spPr>
          <a:xfrm>
            <a:off x="4343400" y="2221706"/>
            <a:ext cx="4229100" cy="842963"/>
          </a:xfrm>
          <a:prstGeom prst="rect">
            <a:avLst/>
          </a:prstGeom>
          <a:solidFill>
            <a:srgbClr val="D9EEFA">
              <a:alpha val="196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6" name="Google Shape;916;p42"/>
          <p:cNvSpPr/>
          <p:nvPr/>
        </p:nvSpPr>
        <p:spPr>
          <a:xfrm>
            <a:off x="4343400" y="2221706"/>
            <a:ext cx="4229100" cy="64294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7" name="Google Shape;917;p42"/>
          <p:cNvSpPr/>
          <p:nvPr/>
        </p:nvSpPr>
        <p:spPr>
          <a:xfrm>
            <a:off x="4343400" y="3043238"/>
            <a:ext cx="4229100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8" name="Google Shape;918;p42"/>
          <p:cNvSpPr/>
          <p:nvPr/>
        </p:nvSpPr>
        <p:spPr>
          <a:xfrm>
            <a:off x="4586288" y="2478881"/>
            <a:ext cx="2852951" cy="3286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2350"/>
              <a:buFont typeface="Space Grotesk"/>
              <a:buNone/>
            </a:pPr>
            <a:r>
              <a:rPr b="1" i="0" lang="en-US" sz="23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INHERITED HOMES</a:t>
            </a:r>
            <a:endParaRPr b="0" i="0" sz="2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42"/>
          <p:cNvSpPr/>
          <p:nvPr/>
        </p:nvSpPr>
        <p:spPr>
          <a:xfrm>
            <a:off x="4757738" y="3307556"/>
            <a:ext cx="3814763" cy="842963"/>
          </a:xfrm>
          <a:prstGeom prst="rect">
            <a:avLst/>
          </a:prstGeom>
          <a:solidFill>
            <a:srgbClr val="D9EEFA">
              <a:alpha val="196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0" name="Google Shape;920;p42"/>
          <p:cNvSpPr/>
          <p:nvPr/>
        </p:nvSpPr>
        <p:spPr>
          <a:xfrm>
            <a:off x="4757738" y="3307556"/>
            <a:ext cx="3814763" cy="64294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1" name="Google Shape;921;p42"/>
          <p:cNvSpPr/>
          <p:nvPr/>
        </p:nvSpPr>
        <p:spPr>
          <a:xfrm>
            <a:off x="4757738" y="4129088"/>
            <a:ext cx="3814763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2" name="Google Shape;922;p42"/>
          <p:cNvSpPr/>
          <p:nvPr/>
        </p:nvSpPr>
        <p:spPr>
          <a:xfrm>
            <a:off x="5000625" y="3564731"/>
            <a:ext cx="3029452" cy="3286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50"/>
              <a:buFont typeface="Space Grotesk"/>
              <a:buNone/>
            </a:pPr>
            <a:r>
              <a:rPr b="1" i="0" lang="en-US" sz="23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VACANT PROPERTY</a:t>
            </a:r>
            <a:endParaRPr b="0" i="0" sz="2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42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29" name="Google Shape;929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0" name="Google Shape;930;p43"/>
          <p:cNvSpPr/>
          <p:nvPr/>
        </p:nvSpPr>
        <p:spPr>
          <a:xfrm>
            <a:off x="1073711" y="1439745"/>
            <a:ext cx="6996550" cy="620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56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5500"/>
              <a:buFont typeface="Space Grotesk"/>
              <a:buNone/>
            </a:pPr>
            <a:r>
              <a:rPr b="1" i="0" lang="en-US" sz="55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AI GIVES YOU SCALE</a:t>
            </a:r>
            <a:endParaRPr b="0" i="0" sz="5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1" name="Google Shape;931;p43"/>
          <p:cNvSpPr/>
          <p:nvPr/>
        </p:nvSpPr>
        <p:spPr>
          <a:xfrm>
            <a:off x="1071563" y="2560727"/>
            <a:ext cx="2181216" cy="1143000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2" name="Google Shape;932;p43"/>
          <p:cNvSpPr/>
          <p:nvPr/>
        </p:nvSpPr>
        <p:spPr>
          <a:xfrm>
            <a:off x="1071563" y="2560727"/>
            <a:ext cx="2181216" cy="71438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3" name="Google Shape;933;p43"/>
          <p:cNvSpPr/>
          <p:nvPr/>
        </p:nvSpPr>
        <p:spPr>
          <a:xfrm>
            <a:off x="1071563" y="3682296"/>
            <a:ext cx="2181216" cy="21431"/>
          </a:xfrm>
          <a:prstGeom prst="rect">
            <a:avLst/>
          </a:prstGeom>
          <a:solidFill>
            <a:srgbClr val="EEF7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4" name="Google Shape;934;p43"/>
          <p:cNvSpPr/>
          <p:nvPr/>
        </p:nvSpPr>
        <p:spPr>
          <a:xfrm>
            <a:off x="1616636" y="2960777"/>
            <a:ext cx="10910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50"/>
              <a:buFont typeface="Space Grotesk"/>
              <a:buNone/>
            </a:pPr>
            <a:r>
              <a:rPr b="1" i="0" lang="en-US" sz="24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SPEED</a:t>
            </a:r>
            <a:endParaRPr b="0" i="0" sz="2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5" name="Google Shape;935;p43"/>
          <p:cNvSpPr/>
          <p:nvPr/>
        </p:nvSpPr>
        <p:spPr>
          <a:xfrm>
            <a:off x="3481378" y="2560727"/>
            <a:ext cx="2181216" cy="1143000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6" name="Google Shape;936;p43"/>
          <p:cNvSpPr/>
          <p:nvPr/>
        </p:nvSpPr>
        <p:spPr>
          <a:xfrm>
            <a:off x="3481378" y="2560727"/>
            <a:ext cx="2181216" cy="71438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7" name="Google Shape;937;p43"/>
          <p:cNvSpPr/>
          <p:nvPr/>
        </p:nvSpPr>
        <p:spPr>
          <a:xfrm>
            <a:off x="3481378" y="3682296"/>
            <a:ext cx="2181216" cy="21431"/>
          </a:xfrm>
          <a:prstGeom prst="rect">
            <a:avLst/>
          </a:prstGeom>
          <a:solidFill>
            <a:srgbClr val="EEF7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8" name="Google Shape;938;p43"/>
          <p:cNvSpPr/>
          <p:nvPr/>
        </p:nvSpPr>
        <p:spPr>
          <a:xfrm>
            <a:off x="3601706" y="2960777"/>
            <a:ext cx="1940533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2450"/>
              <a:buFont typeface="Space Grotesk"/>
              <a:buNone/>
            </a:pPr>
            <a:r>
              <a:rPr b="1" lang="en-US" sz="245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Get More Done</a:t>
            </a:r>
            <a:endParaRPr b="0" i="0" sz="2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Google Shape;939;p43"/>
          <p:cNvSpPr/>
          <p:nvPr/>
        </p:nvSpPr>
        <p:spPr>
          <a:xfrm>
            <a:off x="5891194" y="2560727"/>
            <a:ext cx="2181244" cy="1143000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0" name="Google Shape;940;p43"/>
          <p:cNvSpPr/>
          <p:nvPr/>
        </p:nvSpPr>
        <p:spPr>
          <a:xfrm>
            <a:off x="5891194" y="2560727"/>
            <a:ext cx="2181244" cy="71438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1" name="Google Shape;941;p43"/>
          <p:cNvSpPr/>
          <p:nvPr/>
        </p:nvSpPr>
        <p:spPr>
          <a:xfrm>
            <a:off x="5891194" y="3682296"/>
            <a:ext cx="2181244" cy="21431"/>
          </a:xfrm>
          <a:prstGeom prst="rect">
            <a:avLst/>
          </a:prstGeom>
          <a:solidFill>
            <a:srgbClr val="EEF7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2" name="Google Shape;942;p43"/>
          <p:cNvSpPr/>
          <p:nvPr/>
        </p:nvSpPr>
        <p:spPr>
          <a:xfrm>
            <a:off x="6057733" y="2960777"/>
            <a:ext cx="1848166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50"/>
              <a:buFont typeface="Space Grotesk"/>
              <a:buNone/>
            </a:pPr>
            <a:r>
              <a:rPr b="1" i="0" lang="en-US" sz="24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COVERAGE</a:t>
            </a:r>
            <a:endParaRPr b="0" i="0" sz="2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3" name="Google Shape;943;p43"/>
          <p:cNvSpPr/>
          <p:nvPr/>
        </p:nvSpPr>
        <p:spPr>
          <a:xfrm>
            <a:off x="897255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49" name="Google Shape;949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0" name="Google Shape;950;p44"/>
          <p:cNvSpPr/>
          <p:nvPr/>
        </p:nvSpPr>
        <p:spPr>
          <a:xfrm>
            <a:off x="2150018" y="1637202"/>
            <a:ext cx="4843965" cy="7689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24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7150"/>
              <a:buFont typeface="Space Grotesk"/>
              <a:buNone/>
            </a:pPr>
            <a:r>
              <a:rPr b="1" i="0" lang="en-US" sz="71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LIVE DEMO</a:t>
            </a:r>
            <a:endParaRPr b="0" i="0" sz="7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1" name="Google Shape;951;p44"/>
          <p:cNvSpPr/>
          <p:nvPr/>
        </p:nvSpPr>
        <p:spPr>
          <a:xfrm>
            <a:off x="3064055" y="2720457"/>
            <a:ext cx="3015862" cy="300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pace Grotesk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WATCH THE AI WORK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2" name="Google Shape;952;p44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58" name="Google Shape;958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9" name="Google Shape;959;p45"/>
          <p:cNvSpPr/>
          <p:nvPr/>
        </p:nvSpPr>
        <p:spPr>
          <a:xfrm>
            <a:off x="2397119" y="1455316"/>
            <a:ext cx="4349762" cy="632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56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5600"/>
              <a:buFont typeface="Space Grotesk"/>
              <a:buNone/>
            </a:pPr>
            <a:r>
              <a:rPr b="1" i="0" lang="en-US" sz="56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DEMO FLOW</a:t>
            </a:r>
            <a:endParaRPr b="0" i="0" sz="5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0" name="Google Shape;960;p45"/>
          <p:cNvSpPr/>
          <p:nvPr/>
        </p:nvSpPr>
        <p:spPr>
          <a:xfrm>
            <a:off x="785813" y="2616594"/>
            <a:ext cx="1764506" cy="1071563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1" name="Google Shape;961;p45"/>
          <p:cNvSpPr/>
          <p:nvPr/>
        </p:nvSpPr>
        <p:spPr>
          <a:xfrm>
            <a:off x="785813" y="2616594"/>
            <a:ext cx="1764506" cy="71438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2" name="Google Shape;962;p45"/>
          <p:cNvSpPr/>
          <p:nvPr/>
        </p:nvSpPr>
        <p:spPr>
          <a:xfrm>
            <a:off x="785813" y="3666725"/>
            <a:ext cx="1764506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3" name="Google Shape;963;p45"/>
          <p:cNvSpPr/>
          <p:nvPr/>
        </p:nvSpPr>
        <p:spPr>
          <a:xfrm>
            <a:off x="1106109" y="3002356"/>
            <a:ext cx="1123885" cy="300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Space Grotesk"/>
              <a:buNone/>
            </a:pPr>
            <a:r>
              <a:rPr b="1" i="0" lang="en-US" sz="21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IMPORT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4" name="Google Shape;964;p45"/>
          <p:cNvSpPr/>
          <p:nvPr/>
        </p:nvSpPr>
        <p:spPr>
          <a:xfrm>
            <a:off x="2721769" y="2616594"/>
            <a:ext cx="1764506" cy="1071563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5" name="Google Shape;965;p45"/>
          <p:cNvSpPr/>
          <p:nvPr/>
        </p:nvSpPr>
        <p:spPr>
          <a:xfrm>
            <a:off x="2721769" y="2616594"/>
            <a:ext cx="1764506" cy="71438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6" name="Google Shape;966;p45"/>
          <p:cNvSpPr/>
          <p:nvPr/>
        </p:nvSpPr>
        <p:spPr>
          <a:xfrm>
            <a:off x="2721769" y="3666725"/>
            <a:ext cx="1764506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7" name="Google Shape;967;p45"/>
          <p:cNvSpPr/>
          <p:nvPr/>
        </p:nvSpPr>
        <p:spPr>
          <a:xfrm>
            <a:off x="3218343" y="3002356"/>
            <a:ext cx="771330" cy="300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2100"/>
              <a:buFont typeface="Space Grotesk"/>
              <a:buNone/>
            </a:pPr>
            <a:r>
              <a:rPr b="1" i="0" lang="en-US" sz="2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CALL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8" name="Google Shape;968;p45"/>
          <p:cNvSpPr/>
          <p:nvPr/>
        </p:nvSpPr>
        <p:spPr>
          <a:xfrm>
            <a:off x="4657725" y="2616594"/>
            <a:ext cx="1764506" cy="1071563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9" name="Google Shape;969;p45"/>
          <p:cNvSpPr/>
          <p:nvPr/>
        </p:nvSpPr>
        <p:spPr>
          <a:xfrm>
            <a:off x="4657725" y="2616594"/>
            <a:ext cx="1764506" cy="71438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0" name="Google Shape;970;p45"/>
          <p:cNvSpPr/>
          <p:nvPr/>
        </p:nvSpPr>
        <p:spPr>
          <a:xfrm>
            <a:off x="4657725" y="3666725"/>
            <a:ext cx="1764506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1" name="Google Shape;971;p45"/>
          <p:cNvSpPr/>
          <p:nvPr/>
        </p:nvSpPr>
        <p:spPr>
          <a:xfrm>
            <a:off x="5245159" y="3002356"/>
            <a:ext cx="589638" cy="300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Space Grotesk"/>
              <a:buNone/>
            </a:pPr>
            <a:r>
              <a:rPr b="1" i="0" lang="en-US" sz="21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TAG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2" name="Google Shape;972;p45"/>
          <p:cNvSpPr/>
          <p:nvPr/>
        </p:nvSpPr>
        <p:spPr>
          <a:xfrm>
            <a:off x="6593681" y="2616594"/>
            <a:ext cx="1764506" cy="1071563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3" name="Google Shape;973;p45"/>
          <p:cNvSpPr/>
          <p:nvPr/>
        </p:nvSpPr>
        <p:spPr>
          <a:xfrm>
            <a:off x="6593681" y="2616594"/>
            <a:ext cx="1764506" cy="71438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4" name="Google Shape;974;p45"/>
          <p:cNvSpPr/>
          <p:nvPr/>
        </p:nvSpPr>
        <p:spPr>
          <a:xfrm>
            <a:off x="6593681" y="3666725"/>
            <a:ext cx="1764506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5" name="Google Shape;975;p45"/>
          <p:cNvSpPr/>
          <p:nvPr/>
        </p:nvSpPr>
        <p:spPr>
          <a:xfrm>
            <a:off x="6806292" y="3002356"/>
            <a:ext cx="1339286" cy="300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2100"/>
              <a:buFont typeface="Space Grotesk"/>
              <a:buNone/>
            </a:pPr>
            <a:r>
              <a:rPr b="1" i="0" lang="en-US" sz="2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ANALYZE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6" name="Google Shape;976;p45"/>
          <p:cNvSpPr/>
          <p:nvPr/>
        </p:nvSpPr>
        <p:spPr>
          <a:xfrm>
            <a:off x="897255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82" name="Google Shape;982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83" name="Google Shape;983;p46"/>
          <p:cNvSpPr/>
          <p:nvPr/>
        </p:nvSpPr>
        <p:spPr>
          <a:xfrm>
            <a:off x="464344" y="1314450"/>
            <a:ext cx="2143125" cy="742950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" name="Google Shape;984;p46"/>
          <p:cNvSpPr/>
          <p:nvPr/>
        </p:nvSpPr>
        <p:spPr>
          <a:xfrm>
            <a:off x="464344" y="1314450"/>
            <a:ext cx="2143125" cy="64294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" name="Google Shape;985;p46"/>
          <p:cNvSpPr/>
          <p:nvPr/>
        </p:nvSpPr>
        <p:spPr>
          <a:xfrm>
            <a:off x="464344" y="2035969"/>
            <a:ext cx="2143125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6" name="Google Shape;986;p46"/>
          <p:cNvSpPr/>
          <p:nvPr/>
        </p:nvSpPr>
        <p:spPr>
          <a:xfrm>
            <a:off x="963457" y="1541264"/>
            <a:ext cx="1144870" cy="2893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pace Grotesk"/>
              <a:buNone/>
            </a:pPr>
            <a:r>
              <a:rPr b="1" i="0" lang="en-US" sz="17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SYSTEMS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7" name="Google Shape;987;p46"/>
          <p:cNvSpPr/>
          <p:nvPr/>
        </p:nvSpPr>
        <p:spPr>
          <a:xfrm>
            <a:off x="464344" y="2271713"/>
            <a:ext cx="2143125" cy="742950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8" name="Google Shape;988;p46"/>
          <p:cNvSpPr/>
          <p:nvPr/>
        </p:nvSpPr>
        <p:spPr>
          <a:xfrm>
            <a:off x="464344" y="2271713"/>
            <a:ext cx="2143125" cy="64294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9" name="Google Shape;989;p46"/>
          <p:cNvSpPr/>
          <p:nvPr/>
        </p:nvSpPr>
        <p:spPr>
          <a:xfrm>
            <a:off x="464344" y="2993231"/>
            <a:ext cx="2143125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0" name="Google Shape;990;p46"/>
          <p:cNvSpPr/>
          <p:nvPr/>
        </p:nvSpPr>
        <p:spPr>
          <a:xfrm>
            <a:off x="1418034" y="2498527"/>
            <a:ext cx="235744" cy="2893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750"/>
              <a:buFont typeface="Space Grotesk"/>
              <a:buNone/>
            </a:pPr>
            <a:r>
              <a:rPr b="1" i="0" lang="en-US" sz="17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AI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1" name="Google Shape;991;p46"/>
          <p:cNvSpPr/>
          <p:nvPr/>
        </p:nvSpPr>
        <p:spPr>
          <a:xfrm>
            <a:off x="464344" y="3228975"/>
            <a:ext cx="2143125" cy="742950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2" name="Google Shape;992;p46"/>
          <p:cNvSpPr/>
          <p:nvPr/>
        </p:nvSpPr>
        <p:spPr>
          <a:xfrm>
            <a:off x="464344" y="3228975"/>
            <a:ext cx="2143125" cy="64294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3" name="Google Shape;993;p46"/>
          <p:cNvSpPr/>
          <p:nvPr/>
        </p:nvSpPr>
        <p:spPr>
          <a:xfrm>
            <a:off x="464344" y="3950494"/>
            <a:ext cx="2143125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4" name="Google Shape;994;p46"/>
          <p:cNvSpPr/>
          <p:nvPr/>
        </p:nvSpPr>
        <p:spPr>
          <a:xfrm>
            <a:off x="755619" y="3455789"/>
            <a:ext cx="1560547" cy="2893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pace Grotesk"/>
              <a:buNone/>
            </a:pPr>
            <a:r>
              <a:rPr b="1" i="0" lang="en-US" sz="17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ACQUISITION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5" name="Google Shape;995;p46"/>
          <p:cNvSpPr/>
          <p:nvPr/>
        </p:nvSpPr>
        <p:spPr>
          <a:xfrm>
            <a:off x="3357563" y="1792802"/>
            <a:ext cx="5143500" cy="13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24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6100"/>
              <a:buFont typeface="Space Grotesk"/>
              <a:buNone/>
            </a:pPr>
            <a:r>
              <a:rPr b="1" i="0" lang="en-US" sz="61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THIS IS THE FUTURE</a:t>
            </a:r>
            <a:endParaRPr b="0" i="0" sz="6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6" name="Google Shape;996;p46"/>
          <p:cNvSpPr/>
          <p:nvPr/>
        </p:nvSpPr>
        <p:spPr>
          <a:xfrm>
            <a:off x="897255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02" name="Google Shape;1002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3" name="Google Shape;1003;p47"/>
          <p:cNvSpPr/>
          <p:nvPr/>
        </p:nvSpPr>
        <p:spPr>
          <a:xfrm>
            <a:off x="2159226" y="1042625"/>
            <a:ext cx="4825519" cy="6150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56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5450"/>
              <a:buFont typeface="Space Grotesk"/>
              <a:buNone/>
            </a:pPr>
            <a:r>
              <a:rPr b="1" i="0" lang="en-US" sz="54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TWO CHOICES</a:t>
            </a:r>
            <a:endParaRPr b="0" i="0" sz="5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4" name="Google Shape;1004;p47"/>
          <p:cNvSpPr/>
          <p:nvPr/>
        </p:nvSpPr>
        <p:spPr>
          <a:xfrm>
            <a:off x="1071563" y="2157747"/>
            <a:ext cx="3000375" cy="1357313"/>
          </a:xfrm>
          <a:prstGeom prst="rect">
            <a:avLst/>
          </a:prstGeom>
          <a:solidFill>
            <a:srgbClr val="2C97CF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5" name="Google Shape;1005;p47"/>
          <p:cNvSpPr/>
          <p:nvPr/>
        </p:nvSpPr>
        <p:spPr>
          <a:xfrm>
            <a:off x="1071563" y="2157747"/>
            <a:ext cx="3000375" cy="78581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6" name="Google Shape;1006;p47"/>
          <p:cNvSpPr/>
          <p:nvPr/>
        </p:nvSpPr>
        <p:spPr>
          <a:xfrm>
            <a:off x="1071563" y="3493629"/>
            <a:ext cx="3000375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7" name="Google Shape;1007;p47"/>
          <p:cNvSpPr/>
          <p:nvPr/>
        </p:nvSpPr>
        <p:spPr>
          <a:xfrm>
            <a:off x="1850231" y="2581015"/>
            <a:ext cx="1443038" cy="5107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pace Grotesk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ALONE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8" name="Google Shape;1008;p47"/>
          <p:cNvSpPr/>
          <p:nvPr/>
        </p:nvSpPr>
        <p:spPr>
          <a:xfrm>
            <a:off x="4071938" y="2157747"/>
            <a:ext cx="1000125" cy="13573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800"/>
              <a:buFont typeface="Space Grotesk"/>
              <a:buNone/>
            </a:pPr>
            <a:r>
              <a:rPr b="1" i="0" lang="en-US" sz="18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OR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9" name="Google Shape;1009;p47"/>
          <p:cNvSpPr/>
          <p:nvPr/>
        </p:nvSpPr>
        <p:spPr>
          <a:xfrm>
            <a:off x="5072063" y="2157747"/>
            <a:ext cx="3000375" cy="1357313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0" name="Google Shape;1010;p47"/>
          <p:cNvSpPr/>
          <p:nvPr/>
        </p:nvSpPr>
        <p:spPr>
          <a:xfrm>
            <a:off x="5072063" y="2157747"/>
            <a:ext cx="3000375" cy="78581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1" name="Google Shape;1011;p47"/>
          <p:cNvSpPr/>
          <p:nvPr/>
        </p:nvSpPr>
        <p:spPr>
          <a:xfrm>
            <a:off x="5072063" y="3493629"/>
            <a:ext cx="3000375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" name="Google Shape;1012;p47"/>
          <p:cNvSpPr/>
          <p:nvPr/>
        </p:nvSpPr>
        <p:spPr>
          <a:xfrm>
            <a:off x="5725939" y="2581015"/>
            <a:ext cx="1692594" cy="5107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3200"/>
              <a:buFont typeface="Space Grotesk"/>
              <a:buNone/>
            </a:pPr>
            <a:r>
              <a:rPr b="1" i="0" lang="en-US" sz="32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SYSTEM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3" name="Google Shape;1013;p47"/>
          <p:cNvSpPr/>
          <p:nvPr/>
        </p:nvSpPr>
        <p:spPr>
          <a:xfrm>
            <a:off x="3235923" y="3857960"/>
            <a:ext cx="2672153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700"/>
              <a:buFont typeface="Space Grotesk"/>
              <a:buNone/>
            </a:pPr>
            <a:r>
              <a:rPr b="1" i="0" lang="en-US" sz="17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CHOOSE THE SYSTEM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4" name="Google Shape;1014;p47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20" name="Google Shape;1020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1" name="Google Shape;1021;p48"/>
          <p:cNvSpPr/>
          <p:nvPr/>
        </p:nvSpPr>
        <p:spPr>
          <a:xfrm>
            <a:off x="821531" y="1307306"/>
            <a:ext cx="7500938" cy="1171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56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5200"/>
              <a:buFont typeface="Space Grotesk"/>
              <a:buNone/>
            </a:pPr>
            <a:r>
              <a:rPr b="1" i="0" lang="en-US" sz="52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WHOLESALE DORU S</a:t>
            </a:r>
            <a:r>
              <a:rPr b="1" lang="en-US" sz="5200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QUAD</a:t>
            </a:r>
            <a:r>
              <a:rPr b="1" i="0" lang="en-US" sz="52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 MENTORSHIP</a:t>
            </a:r>
            <a:endParaRPr b="0" i="0" sz="5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2" name="Google Shape;1022;p48"/>
          <p:cNvSpPr/>
          <p:nvPr/>
        </p:nvSpPr>
        <p:spPr>
          <a:xfrm>
            <a:off x="1071563" y="2964656"/>
            <a:ext cx="1632347" cy="871538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3" name="Google Shape;1023;p48"/>
          <p:cNvSpPr/>
          <p:nvPr/>
        </p:nvSpPr>
        <p:spPr>
          <a:xfrm>
            <a:off x="1071563" y="2964656"/>
            <a:ext cx="1632347" cy="64294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4" name="Google Shape;1024;p48"/>
          <p:cNvSpPr/>
          <p:nvPr/>
        </p:nvSpPr>
        <p:spPr>
          <a:xfrm>
            <a:off x="1071563" y="3814763"/>
            <a:ext cx="1632347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" name="Google Shape;1025;p48"/>
          <p:cNvSpPr/>
          <p:nvPr/>
        </p:nvSpPr>
        <p:spPr>
          <a:xfrm>
            <a:off x="1481268" y="3300413"/>
            <a:ext cx="812909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pace Grotesk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COACHING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6" name="Google Shape;1026;p48"/>
          <p:cNvSpPr/>
          <p:nvPr/>
        </p:nvSpPr>
        <p:spPr>
          <a:xfrm>
            <a:off x="2861072" y="2964656"/>
            <a:ext cx="1632347" cy="871538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7" name="Google Shape;1027;p48"/>
          <p:cNvSpPr/>
          <p:nvPr/>
        </p:nvSpPr>
        <p:spPr>
          <a:xfrm>
            <a:off x="2861072" y="2964656"/>
            <a:ext cx="1632347" cy="64294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8" name="Google Shape;1028;p48"/>
          <p:cNvSpPr/>
          <p:nvPr/>
        </p:nvSpPr>
        <p:spPr>
          <a:xfrm>
            <a:off x="2861072" y="3814763"/>
            <a:ext cx="1632347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9" name="Google Shape;1029;p48"/>
          <p:cNvSpPr/>
          <p:nvPr/>
        </p:nvSpPr>
        <p:spPr>
          <a:xfrm>
            <a:off x="3422805" y="3300413"/>
            <a:ext cx="508881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400"/>
              <a:buFont typeface="Space Grotesk"/>
              <a:buNone/>
            </a:pPr>
            <a:r>
              <a:rPr b="1" i="0" lang="en-US" sz="14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AI OS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0" name="Google Shape;1030;p48"/>
          <p:cNvSpPr/>
          <p:nvPr/>
        </p:nvSpPr>
        <p:spPr>
          <a:xfrm>
            <a:off x="4650581" y="2964656"/>
            <a:ext cx="1632347" cy="871538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1" name="Google Shape;1031;p48"/>
          <p:cNvSpPr/>
          <p:nvPr/>
        </p:nvSpPr>
        <p:spPr>
          <a:xfrm>
            <a:off x="4650581" y="2964656"/>
            <a:ext cx="1632347" cy="64294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2" name="Google Shape;1032;p48"/>
          <p:cNvSpPr/>
          <p:nvPr/>
        </p:nvSpPr>
        <p:spPr>
          <a:xfrm>
            <a:off x="4650581" y="3814763"/>
            <a:ext cx="1632347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3" name="Google Shape;1033;p48"/>
          <p:cNvSpPr/>
          <p:nvPr/>
        </p:nvSpPr>
        <p:spPr>
          <a:xfrm>
            <a:off x="4950814" y="3300413"/>
            <a:ext cx="1031853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pace Grotesk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DEAL REVIEWS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4" name="Google Shape;1034;p48"/>
          <p:cNvSpPr/>
          <p:nvPr/>
        </p:nvSpPr>
        <p:spPr>
          <a:xfrm>
            <a:off x="6440091" y="2964656"/>
            <a:ext cx="1632347" cy="871538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5" name="Google Shape;1035;p48"/>
          <p:cNvSpPr/>
          <p:nvPr/>
        </p:nvSpPr>
        <p:spPr>
          <a:xfrm>
            <a:off x="6440091" y="2964656"/>
            <a:ext cx="1632347" cy="64294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6" name="Google Shape;1036;p48"/>
          <p:cNvSpPr/>
          <p:nvPr/>
        </p:nvSpPr>
        <p:spPr>
          <a:xfrm>
            <a:off x="6440091" y="3814763"/>
            <a:ext cx="1632347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7" name="Google Shape;1037;p48"/>
          <p:cNvSpPr/>
          <p:nvPr/>
        </p:nvSpPr>
        <p:spPr>
          <a:xfrm>
            <a:off x="6671732" y="3300413"/>
            <a:ext cx="1169064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400"/>
              <a:buFont typeface="Space Grotesk"/>
              <a:buNone/>
            </a:pPr>
            <a:r>
              <a:rPr b="1" i="0" lang="en-US" sz="14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COMMUNITY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8" name="Google Shape;1038;p48"/>
          <p:cNvSpPr/>
          <p:nvPr/>
        </p:nvSpPr>
        <p:spPr>
          <a:xfrm>
            <a:off x="897255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5" name="Google Shape;5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5"/>
          <p:cNvSpPr/>
          <p:nvPr/>
        </p:nvSpPr>
        <p:spPr>
          <a:xfrm>
            <a:off x="557213" y="1018654"/>
            <a:ext cx="3200400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9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NEW LEVERAGE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5"/>
          <p:cNvSpPr/>
          <p:nvPr/>
        </p:nvSpPr>
        <p:spPr>
          <a:xfrm>
            <a:off x="557213" y="1379413"/>
            <a:ext cx="3071813" cy="22025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56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850"/>
              <a:buFont typeface="Space Grotesk"/>
              <a:buNone/>
            </a:pPr>
            <a:r>
              <a:rPr b="1" i="0" lang="en-US" sz="48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AI CHANGED THE GAME</a:t>
            </a:r>
            <a:endParaRPr b="0" i="0" sz="4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5"/>
          <p:cNvSpPr/>
          <p:nvPr/>
        </p:nvSpPr>
        <p:spPr>
          <a:xfrm>
            <a:off x="557213" y="4224858"/>
            <a:ext cx="3200400" cy="1571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WORKLOAD BECOMES SYSTEM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5"/>
          <p:cNvSpPr/>
          <p:nvPr/>
        </p:nvSpPr>
        <p:spPr>
          <a:xfrm>
            <a:off x="4572000" y="1228725"/>
            <a:ext cx="4000500" cy="800100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/>
          <p:nvPr/>
        </p:nvSpPr>
        <p:spPr>
          <a:xfrm>
            <a:off x="4572000" y="1228725"/>
            <a:ext cx="4000500" cy="71438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5"/>
          <p:cNvSpPr/>
          <p:nvPr/>
        </p:nvSpPr>
        <p:spPr>
          <a:xfrm>
            <a:off x="4572000" y="2007394"/>
            <a:ext cx="4000500" cy="21431"/>
          </a:xfrm>
          <a:prstGeom prst="rect">
            <a:avLst/>
          </a:prstGeom>
          <a:solidFill>
            <a:srgbClr val="EEF7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5"/>
          <p:cNvSpPr/>
          <p:nvPr/>
        </p:nvSpPr>
        <p:spPr>
          <a:xfrm>
            <a:off x="4829175" y="1443038"/>
            <a:ext cx="1166692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50"/>
              <a:buFont typeface="Space Grotesk"/>
              <a:buNone/>
            </a:pPr>
            <a:r>
              <a:rPr b="1" i="0" lang="en-US" sz="26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CALLS</a:t>
            </a:r>
            <a:endParaRPr b="0" i="0" sz="2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5"/>
          <p:cNvSpPr/>
          <p:nvPr/>
        </p:nvSpPr>
        <p:spPr>
          <a:xfrm>
            <a:off x="4943475" y="2243138"/>
            <a:ext cx="3629025" cy="800100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5"/>
          <p:cNvSpPr/>
          <p:nvPr/>
        </p:nvSpPr>
        <p:spPr>
          <a:xfrm>
            <a:off x="4943475" y="2243138"/>
            <a:ext cx="3629025" cy="71438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5"/>
          <p:cNvSpPr/>
          <p:nvPr/>
        </p:nvSpPr>
        <p:spPr>
          <a:xfrm>
            <a:off x="4943475" y="3021806"/>
            <a:ext cx="3629025" cy="21431"/>
          </a:xfrm>
          <a:prstGeom prst="rect">
            <a:avLst/>
          </a:prstGeom>
          <a:solidFill>
            <a:srgbClr val="EEF7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5"/>
          <p:cNvSpPr/>
          <p:nvPr/>
        </p:nvSpPr>
        <p:spPr>
          <a:xfrm>
            <a:off x="5200650" y="2457450"/>
            <a:ext cx="1852687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2650"/>
              <a:buFont typeface="Space Grotesk"/>
              <a:buNone/>
            </a:pPr>
            <a:r>
              <a:rPr b="1" i="0" lang="en-US" sz="26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QUALIFIES</a:t>
            </a:r>
            <a:endParaRPr b="0" i="0" sz="2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5"/>
          <p:cNvSpPr/>
          <p:nvPr/>
        </p:nvSpPr>
        <p:spPr>
          <a:xfrm>
            <a:off x="5314950" y="3257550"/>
            <a:ext cx="3257550" cy="800100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5"/>
          <p:cNvSpPr/>
          <p:nvPr/>
        </p:nvSpPr>
        <p:spPr>
          <a:xfrm>
            <a:off x="5314950" y="3257550"/>
            <a:ext cx="3257550" cy="71438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5"/>
          <p:cNvSpPr/>
          <p:nvPr/>
        </p:nvSpPr>
        <p:spPr>
          <a:xfrm>
            <a:off x="5314950" y="4036219"/>
            <a:ext cx="3257550" cy="21431"/>
          </a:xfrm>
          <a:prstGeom prst="rect">
            <a:avLst/>
          </a:prstGeom>
          <a:solidFill>
            <a:srgbClr val="EEF7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5"/>
          <p:cNvSpPr/>
          <p:nvPr/>
        </p:nvSpPr>
        <p:spPr>
          <a:xfrm>
            <a:off x="5572125" y="3471874"/>
            <a:ext cx="3071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50"/>
              <a:buFont typeface="Space Grotesk"/>
              <a:buNone/>
            </a:pPr>
            <a:r>
              <a:rPr b="1" lang="en-US" sz="265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 Close Them</a:t>
            </a:r>
            <a:endParaRPr b="0" i="0" sz="2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5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3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44" name="Google Shape;1044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5" name="Google Shape;1045;p49"/>
          <p:cNvSpPr/>
          <p:nvPr/>
        </p:nvSpPr>
        <p:spPr>
          <a:xfrm>
            <a:off x="557213" y="1631510"/>
            <a:ext cx="2571750" cy="16518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56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850"/>
              <a:buFont typeface="Space Grotesk"/>
              <a:buNone/>
            </a:pPr>
            <a:r>
              <a:rPr b="1" i="0" lang="en-US" sz="48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WHAT YOU GET</a:t>
            </a:r>
            <a:endParaRPr b="0" i="0" sz="4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6" name="Google Shape;1046;p49"/>
          <p:cNvSpPr/>
          <p:nvPr/>
        </p:nvSpPr>
        <p:spPr>
          <a:xfrm>
            <a:off x="3893344" y="1107281"/>
            <a:ext cx="2207419" cy="1421606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7" name="Google Shape;1047;p49"/>
          <p:cNvSpPr/>
          <p:nvPr/>
        </p:nvSpPr>
        <p:spPr>
          <a:xfrm>
            <a:off x="3893344" y="1107281"/>
            <a:ext cx="2207419" cy="71438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8" name="Google Shape;1048;p49"/>
          <p:cNvSpPr/>
          <p:nvPr/>
        </p:nvSpPr>
        <p:spPr>
          <a:xfrm>
            <a:off x="3893344" y="2507456"/>
            <a:ext cx="2207419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9" name="Google Shape;1049;p49"/>
          <p:cNvSpPr/>
          <p:nvPr/>
        </p:nvSpPr>
        <p:spPr>
          <a:xfrm>
            <a:off x="3943629" y="1685060"/>
            <a:ext cx="2106848" cy="2660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84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Space Grotesk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FULL TRAINING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0" name="Google Shape;1050;p49"/>
          <p:cNvSpPr/>
          <p:nvPr/>
        </p:nvSpPr>
        <p:spPr>
          <a:xfrm>
            <a:off x="6329363" y="1107281"/>
            <a:ext cx="2207419" cy="1421606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1" name="Google Shape;1051;p49"/>
          <p:cNvSpPr/>
          <p:nvPr/>
        </p:nvSpPr>
        <p:spPr>
          <a:xfrm>
            <a:off x="6329363" y="1107281"/>
            <a:ext cx="2207419" cy="71438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2" name="Google Shape;1052;p49"/>
          <p:cNvSpPr/>
          <p:nvPr/>
        </p:nvSpPr>
        <p:spPr>
          <a:xfrm>
            <a:off x="6329363" y="2507456"/>
            <a:ext cx="2207419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3" name="Google Shape;1053;p49"/>
          <p:cNvSpPr/>
          <p:nvPr/>
        </p:nvSpPr>
        <p:spPr>
          <a:xfrm>
            <a:off x="6765801" y="1685060"/>
            <a:ext cx="1334514" cy="2660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84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900"/>
              <a:buFont typeface="Space Grotesk"/>
              <a:buNone/>
            </a:pPr>
            <a:r>
              <a:rPr b="1" i="0" lang="en-US" sz="19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AI OS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4" name="Google Shape;1054;p49"/>
          <p:cNvSpPr/>
          <p:nvPr/>
        </p:nvSpPr>
        <p:spPr>
          <a:xfrm>
            <a:off x="3893344" y="2757488"/>
            <a:ext cx="2207419" cy="1421606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5" name="Google Shape;1055;p49"/>
          <p:cNvSpPr/>
          <p:nvPr/>
        </p:nvSpPr>
        <p:spPr>
          <a:xfrm>
            <a:off x="3893344" y="2757488"/>
            <a:ext cx="2207419" cy="71438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6" name="Google Shape;1056;p49"/>
          <p:cNvSpPr/>
          <p:nvPr/>
        </p:nvSpPr>
        <p:spPr>
          <a:xfrm>
            <a:off x="3893344" y="4157663"/>
            <a:ext cx="2207419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7" name="Google Shape;1057;p49"/>
          <p:cNvSpPr/>
          <p:nvPr/>
        </p:nvSpPr>
        <p:spPr>
          <a:xfrm>
            <a:off x="4052069" y="3335266"/>
            <a:ext cx="1889968" cy="2660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84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900"/>
              <a:buFont typeface="Space Grotesk"/>
              <a:buNone/>
            </a:pPr>
            <a:r>
              <a:rPr b="1" i="0" lang="en-US" sz="19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DEAL REVIEWS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8" name="Google Shape;1058;p49"/>
          <p:cNvSpPr/>
          <p:nvPr/>
        </p:nvSpPr>
        <p:spPr>
          <a:xfrm>
            <a:off x="6329363" y="2757488"/>
            <a:ext cx="2207419" cy="1421606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9" name="Google Shape;1059;p49"/>
          <p:cNvSpPr/>
          <p:nvPr/>
        </p:nvSpPr>
        <p:spPr>
          <a:xfrm>
            <a:off x="6329363" y="2757488"/>
            <a:ext cx="2207419" cy="71438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0" name="Google Shape;1060;p49"/>
          <p:cNvSpPr/>
          <p:nvPr/>
        </p:nvSpPr>
        <p:spPr>
          <a:xfrm>
            <a:off x="6329363" y="4157663"/>
            <a:ext cx="2207419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1" name="Google Shape;1061;p49"/>
          <p:cNvSpPr/>
          <p:nvPr/>
        </p:nvSpPr>
        <p:spPr>
          <a:xfrm>
            <a:off x="6551098" y="3335266"/>
            <a:ext cx="1763920" cy="2660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84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Space Grotesk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SCRIPT VAULT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2" name="Google Shape;1062;p49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68" name="Google Shape;1068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9" name="Google Shape;1069;p50"/>
          <p:cNvSpPr/>
          <p:nvPr/>
        </p:nvSpPr>
        <p:spPr>
          <a:xfrm>
            <a:off x="2675027" y="1108146"/>
            <a:ext cx="3793945" cy="50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56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450"/>
              <a:buFont typeface="Space Grotesk"/>
              <a:buNone/>
            </a:pPr>
            <a:r>
              <a:rPr b="1" i="0" lang="en-US" sz="32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THIS ISN’T A COURSE.</a:t>
            </a:r>
            <a:endParaRPr b="0" i="0" sz="4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0" name="Google Shape;1070;p50"/>
          <p:cNvSpPr/>
          <p:nvPr/>
        </p:nvSpPr>
        <p:spPr>
          <a:xfrm>
            <a:off x="2625000" y="1911950"/>
            <a:ext cx="3894000" cy="8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24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200"/>
              <a:buFont typeface="Space Grotesk"/>
              <a:buNone/>
            </a:pPr>
            <a:r>
              <a:rPr b="1" i="0" lang="en-US" sz="36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IT’S A PARTNERSHIP.</a:t>
            </a:r>
            <a:endParaRPr b="0" i="0" sz="8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1" name="Google Shape;1071;p50"/>
          <p:cNvSpPr/>
          <p:nvPr/>
        </p:nvSpPr>
        <p:spPr>
          <a:xfrm>
            <a:off x="1143000" y="3249541"/>
            <a:ext cx="1585913" cy="785813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2" name="Google Shape;1072;p50"/>
          <p:cNvSpPr/>
          <p:nvPr/>
        </p:nvSpPr>
        <p:spPr>
          <a:xfrm>
            <a:off x="1143000" y="3249541"/>
            <a:ext cx="1585913" cy="64294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3" name="Google Shape;1073;p50"/>
          <p:cNvSpPr/>
          <p:nvPr/>
        </p:nvSpPr>
        <p:spPr>
          <a:xfrm>
            <a:off x="1143000" y="4013922"/>
            <a:ext cx="1585913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4" name="Google Shape;1074;p50"/>
          <p:cNvSpPr/>
          <p:nvPr/>
        </p:nvSpPr>
        <p:spPr>
          <a:xfrm>
            <a:off x="1481156" y="3527254"/>
            <a:ext cx="909572" cy="2303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pace Grotesk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PROXIMITY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5" name="Google Shape;1075;p50"/>
          <p:cNvSpPr/>
          <p:nvPr/>
        </p:nvSpPr>
        <p:spPr>
          <a:xfrm>
            <a:off x="2900363" y="3249541"/>
            <a:ext cx="1585913" cy="785813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6" name="Google Shape;1076;p50"/>
          <p:cNvSpPr/>
          <p:nvPr/>
        </p:nvSpPr>
        <p:spPr>
          <a:xfrm>
            <a:off x="2900363" y="3249541"/>
            <a:ext cx="1585913" cy="64294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7" name="Google Shape;1077;p50"/>
          <p:cNvSpPr/>
          <p:nvPr/>
        </p:nvSpPr>
        <p:spPr>
          <a:xfrm>
            <a:off x="2900363" y="4013922"/>
            <a:ext cx="1585913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8" name="Google Shape;1078;p50"/>
          <p:cNvSpPr/>
          <p:nvPr/>
        </p:nvSpPr>
        <p:spPr>
          <a:xfrm>
            <a:off x="3368501" y="3527254"/>
            <a:ext cx="649635" cy="2303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400"/>
              <a:buFont typeface="Space Grotesk"/>
              <a:buNone/>
            </a:pPr>
            <a:r>
              <a:rPr b="1" i="0" lang="en-US" sz="14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SYSTEMS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9" name="Google Shape;1079;p50"/>
          <p:cNvSpPr/>
          <p:nvPr/>
        </p:nvSpPr>
        <p:spPr>
          <a:xfrm>
            <a:off x="4657725" y="3249541"/>
            <a:ext cx="1585913" cy="785813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0" name="Google Shape;1080;p50"/>
          <p:cNvSpPr/>
          <p:nvPr/>
        </p:nvSpPr>
        <p:spPr>
          <a:xfrm>
            <a:off x="4657725" y="3249541"/>
            <a:ext cx="1585913" cy="64294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1" name="Google Shape;1081;p50"/>
          <p:cNvSpPr/>
          <p:nvPr/>
        </p:nvSpPr>
        <p:spPr>
          <a:xfrm>
            <a:off x="4657725" y="4013922"/>
            <a:ext cx="1585913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2" name="Google Shape;1082;p50"/>
          <p:cNvSpPr/>
          <p:nvPr/>
        </p:nvSpPr>
        <p:spPr>
          <a:xfrm>
            <a:off x="4934741" y="3527254"/>
            <a:ext cx="1031853" cy="2303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pace Grotesk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SUPPORT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3" name="Google Shape;1083;p50"/>
          <p:cNvSpPr/>
          <p:nvPr/>
        </p:nvSpPr>
        <p:spPr>
          <a:xfrm>
            <a:off x="6415088" y="3249541"/>
            <a:ext cx="1585913" cy="785813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4" name="Google Shape;1084;p50"/>
          <p:cNvSpPr/>
          <p:nvPr/>
        </p:nvSpPr>
        <p:spPr>
          <a:xfrm>
            <a:off x="6415088" y="3249541"/>
            <a:ext cx="1585913" cy="64294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5" name="Google Shape;1085;p50"/>
          <p:cNvSpPr/>
          <p:nvPr/>
        </p:nvSpPr>
        <p:spPr>
          <a:xfrm>
            <a:off x="6415088" y="4013922"/>
            <a:ext cx="1585913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6" name="Google Shape;1086;p50"/>
          <p:cNvSpPr/>
          <p:nvPr/>
        </p:nvSpPr>
        <p:spPr>
          <a:xfrm>
            <a:off x="6738454" y="3527254"/>
            <a:ext cx="939180" cy="2303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400"/>
              <a:buFont typeface="Space Grotesk"/>
              <a:buNone/>
            </a:pPr>
            <a:r>
              <a:rPr b="1" i="0" lang="en-US" sz="14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SPEED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7" name="Google Shape;1087;p50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2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93" name="Google Shape;1093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4" name="Google Shape;1094;p51"/>
          <p:cNvSpPr/>
          <p:nvPr/>
        </p:nvSpPr>
        <p:spPr>
          <a:xfrm>
            <a:off x="400050" y="1895103"/>
            <a:ext cx="2571750" cy="11246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56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950"/>
              <a:buFont typeface="Space Grotesk"/>
              <a:buNone/>
            </a:pPr>
            <a:r>
              <a:rPr b="1" i="0" lang="en-US" sz="32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LET’S BE DIRECT</a:t>
            </a:r>
            <a:endParaRPr b="0" i="0" sz="4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5" name="Google Shape;1095;p51"/>
          <p:cNvSpPr/>
          <p:nvPr/>
        </p:nvSpPr>
        <p:spPr>
          <a:xfrm>
            <a:off x="3700463" y="1461228"/>
            <a:ext cx="2235900" cy="2214600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6" name="Google Shape;1096;p51"/>
          <p:cNvSpPr/>
          <p:nvPr/>
        </p:nvSpPr>
        <p:spPr>
          <a:xfrm>
            <a:off x="3700463" y="1461228"/>
            <a:ext cx="2235994" cy="100013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7" name="Google Shape;1097;p51"/>
          <p:cNvSpPr/>
          <p:nvPr/>
        </p:nvSpPr>
        <p:spPr>
          <a:xfrm>
            <a:off x="3700463" y="3640072"/>
            <a:ext cx="2235994" cy="35719"/>
          </a:xfrm>
          <a:prstGeom prst="rect">
            <a:avLst/>
          </a:prstGeom>
          <a:solidFill>
            <a:srgbClr val="EAF6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8" name="Google Shape;1098;p51"/>
          <p:cNvSpPr/>
          <p:nvPr/>
        </p:nvSpPr>
        <p:spPr>
          <a:xfrm>
            <a:off x="4175494" y="2134945"/>
            <a:ext cx="1285931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COST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9" name="Google Shape;1099;p51"/>
          <p:cNvSpPr/>
          <p:nvPr/>
        </p:nvSpPr>
        <p:spPr>
          <a:xfrm>
            <a:off x="3961353" y="2517263"/>
            <a:ext cx="1714200" cy="5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24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950"/>
              <a:buFont typeface="Space Grotesk"/>
              <a:buNone/>
            </a:pPr>
            <a:r>
              <a:rPr b="1" i="0" lang="en-US" sz="49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/>
            </a:r>
            <a:r>
              <a:rPr b="1" lang="en-US" sz="3000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4-FIGURE</a:t>
            </a:r>
            <a:r>
              <a:rPr b="1" i="0" lang="en-US" sz="49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/>
            </a:r>
            <a:endParaRPr b="0" i="0" sz="4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0" name="Google Shape;1100;p51"/>
          <p:cNvSpPr/>
          <p:nvPr/>
        </p:nvSpPr>
        <p:spPr>
          <a:xfrm>
            <a:off x="6179344" y="1461228"/>
            <a:ext cx="2235900" cy="2214600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1" name="Google Shape;1101;p51"/>
          <p:cNvSpPr/>
          <p:nvPr/>
        </p:nvSpPr>
        <p:spPr>
          <a:xfrm>
            <a:off x="6179344" y="1461228"/>
            <a:ext cx="2235994" cy="100013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2" name="Google Shape;1102;p51"/>
          <p:cNvSpPr/>
          <p:nvPr/>
        </p:nvSpPr>
        <p:spPr>
          <a:xfrm>
            <a:off x="6179344" y="3640072"/>
            <a:ext cx="2235994" cy="35719"/>
          </a:xfrm>
          <a:prstGeom prst="rect">
            <a:avLst/>
          </a:prstGeom>
          <a:solidFill>
            <a:srgbClr val="EAF6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3" name="Google Shape;1103;p51"/>
          <p:cNvSpPr/>
          <p:nvPr/>
        </p:nvSpPr>
        <p:spPr>
          <a:xfrm>
            <a:off x="6586454" y="2185090"/>
            <a:ext cx="1421746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FINANCING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4" name="Google Shape;1104;p51"/>
          <p:cNvSpPr/>
          <p:nvPr/>
        </p:nvSpPr>
        <p:spPr>
          <a:xfrm>
            <a:off x="6227350" y="2567375"/>
            <a:ext cx="2139900" cy="4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24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4050"/>
              <a:buFont typeface="Space Grotesk"/>
              <a:buNone/>
            </a:pPr>
            <a:r>
              <a:rPr b="1" lang="en-US" sz="300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OPTIONS</a:t>
            </a:r>
            <a:r>
              <a:rPr b="1" i="0" lang="en-US" sz="40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/>
            </a:r>
            <a:r>
              <a:rPr b="1" lang="en-US" sz="405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/>
            </a:r>
            <a:r>
              <a:rPr b="1" i="0" lang="en-US" sz="40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/>
            </a:r>
            <a:endParaRPr b="0" i="0" sz="4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5" name="Google Shape;1105;p51"/>
          <p:cNvSpPr/>
          <p:nvPr/>
        </p:nvSpPr>
        <p:spPr>
          <a:xfrm>
            <a:off x="5135128" y="4165137"/>
            <a:ext cx="733267" cy="278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700"/>
              <a:buFont typeface="Space Grotesk"/>
              <a:buNone/>
            </a:pPr>
            <a:r>
              <a:rPr b="1" i="0" lang="en-US" sz="14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APPLY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6" name="Google Shape;1106;p51"/>
          <p:cNvSpPr/>
          <p:nvPr/>
        </p:nvSpPr>
        <p:spPr>
          <a:xfrm>
            <a:off x="5868395" y="4165137"/>
            <a:ext cx="969373" cy="278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700"/>
              <a:buFont typeface="Space Grotesk"/>
              <a:buNone/>
            </a:pPr>
            <a:r>
              <a:rPr b="1" i="0" lang="en-US" sz="14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TONIGHT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7" name="Google Shape;1107;p51"/>
          <p:cNvSpPr/>
          <p:nvPr/>
        </p:nvSpPr>
        <p:spPr>
          <a:xfrm>
            <a:off x="897255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13" name="Google Shape;1113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4" name="Google Shape;1114;p52"/>
          <p:cNvSpPr/>
          <p:nvPr/>
        </p:nvSpPr>
        <p:spPr>
          <a:xfrm>
            <a:off x="2525260" y="1055991"/>
            <a:ext cx="4093480" cy="7020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24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6550"/>
              <a:buFont typeface="Space Grotesk"/>
              <a:buNone/>
            </a:pPr>
            <a:r>
              <a:rPr b="1" i="0" lang="en-US" sz="5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NEXT STEPS</a:t>
            </a:r>
            <a:endParaRPr b="0" i="0" sz="6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5" name="Google Shape;1115;p52"/>
          <p:cNvSpPr/>
          <p:nvPr/>
        </p:nvSpPr>
        <p:spPr>
          <a:xfrm>
            <a:off x="1676047" y="2029523"/>
            <a:ext cx="5791907" cy="2720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Space Grotesk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Apply. Talk. Decide.</a:t>
            </a:r>
            <a:r>
              <a:rPr b="1" i="0" lang="en-US" sz="17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 No pressure. No tricks.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6" name="Google Shape;1116;p52"/>
          <p:cNvSpPr/>
          <p:nvPr/>
        </p:nvSpPr>
        <p:spPr>
          <a:xfrm>
            <a:off x="857250" y="2723024"/>
            <a:ext cx="2343150" cy="942975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7" name="Google Shape;1117;p52"/>
          <p:cNvSpPr/>
          <p:nvPr/>
        </p:nvSpPr>
        <p:spPr>
          <a:xfrm>
            <a:off x="857250" y="2723024"/>
            <a:ext cx="2343150" cy="64294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8" name="Google Shape;1118;p52"/>
          <p:cNvSpPr/>
          <p:nvPr/>
        </p:nvSpPr>
        <p:spPr>
          <a:xfrm>
            <a:off x="857250" y="3644568"/>
            <a:ext cx="2343150" cy="21431"/>
          </a:xfrm>
          <a:prstGeom prst="rect">
            <a:avLst/>
          </a:prstGeom>
          <a:solidFill>
            <a:srgbClr val="EE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9" name="Google Shape;1119;p52"/>
          <p:cNvSpPr/>
          <p:nvPr/>
        </p:nvSpPr>
        <p:spPr>
          <a:xfrm>
            <a:off x="1014413" y="3116824"/>
            <a:ext cx="542925" cy="1553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9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0" name="Google Shape;1120;p52"/>
          <p:cNvSpPr/>
          <p:nvPr/>
        </p:nvSpPr>
        <p:spPr>
          <a:xfrm>
            <a:off x="1557338" y="2954778"/>
            <a:ext cx="1514475" cy="1360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Apply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1" name="Google Shape;1121;p52"/>
          <p:cNvSpPr/>
          <p:nvPr/>
        </p:nvSpPr>
        <p:spPr>
          <a:xfrm>
            <a:off x="1557338" y="3162226"/>
            <a:ext cx="1514475" cy="1360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2-minute application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2" name="Google Shape;1122;p52"/>
          <p:cNvSpPr/>
          <p:nvPr/>
        </p:nvSpPr>
        <p:spPr>
          <a:xfrm>
            <a:off x="1557338" y="3369673"/>
            <a:ext cx="1514475" cy="1360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3" name="Google Shape;1123;p52"/>
          <p:cNvSpPr/>
          <p:nvPr/>
        </p:nvSpPr>
        <p:spPr>
          <a:xfrm>
            <a:off x="3400425" y="2723024"/>
            <a:ext cx="2343150" cy="942975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4" name="Google Shape;1124;p52"/>
          <p:cNvSpPr/>
          <p:nvPr/>
        </p:nvSpPr>
        <p:spPr>
          <a:xfrm>
            <a:off x="3400425" y="2723024"/>
            <a:ext cx="2343150" cy="64294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5" name="Google Shape;1125;p52"/>
          <p:cNvSpPr/>
          <p:nvPr/>
        </p:nvSpPr>
        <p:spPr>
          <a:xfrm>
            <a:off x="3400425" y="3644568"/>
            <a:ext cx="2343150" cy="21431"/>
          </a:xfrm>
          <a:prstGeom prst="rect">
            <a:avLst/>
          </a:prstGeom>
          <a:solidFill>
            <a:srgbClr val="EE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6" name="Google Shape;1126;p52"/>
          <p:cNvSpPr/>
          <p:nvPr/>
        </p:nvSpPr>
        <p:spPr>
          <a:xfrm>
            <a:off x="3557588" y="3116824"/>
            <a:ext cx="542925" cy="1553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7" name="Google Shape;1127;p52"/>
          <p:cNvSpPr/>
          <p:nvPr/>
        </p:nvSpPr>
        <p:spPr>
          <a:xfrm>
            <a:off x="4060948" y="2954778"/>
            <a:ext cx="1514400" cy="1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Book A Call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8" name="Google Shape;1128;p52"/>
          <p:cNvSpPr/>
          <p:nvPr/>
        </p:nvSpPr>
        <p:spPr>
          <a:xfrm>
            <a:off x="4060963" y="3162225"/>
            <a:ext cx="1916100" cy="1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A real talk about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9" name="Google Shape;1129;p52"/>
          <p:cNvSpPr/>
          <p:nvPr/>
        </p:nvSpPr>
        <p:spPr>
          <a:xfrm>
            <a:off x="4047759" y="3369673"/>
            <a:ext cx="1514400" cy="1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your market.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0" name="Google Shape;1130;p52"/>
          <p:cNvSpPr/>
          <p:nvPr/>
        </p:nvSpPr>
        <p:spPr>
          <a:xfrm>
            <a:off x="5943600" y="2723024"/>
            <a:ext cx="2343150" cy="942975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1" name="Google Shape;1131;p52"/>
          <p:cNvSpPr/>
          <p:nvPr/>
        </p:nvSpPr>
        <p:spPr>
          <a:xfrm>
            <a:off x="5943600" y="2723024"/>
            <a:ext cx="2343150" cy="64294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2" name="Google Shape;1132;p52"/>
          <p:cNvSpPr/>
          <p:nvPr/>
        </p:nvSpPr>
        <p:spPr>
          <a:xfrm>
            <a:off x="5943600" y="3644568"/>
            <a:ext cx="2343150" cy="21431"/>
          </a:xfrm>
          <a:prstGeom prst="rect">
            <a:avLst/>
          </a:prstGeom>
          <a:solidFill>
            <a:srgbClr val="EE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3" name="Google Shape;1133;p52"/>
          <p:cNvSpPr/>
          <p:nvPr/>
        </p:nvSpPr>
        <p:spPr>
          <a:xfrm>
            <a:off x="6100763" y="3116824"/>
            <a:ext cx="542925" cy="1553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9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4" name="Google Shape;1134;p52"/>
          <p:cNvSpPr/>
          <p:nvPr/>
        </p:nvSpPr>
        <p:spPr>
          <a:xfrm>
            <a:off x="6643688" y="2954778"/>
            <a:ext cx="1514475" cy="1360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Decide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5" name="Google Shape;1135;p52"/>
          <p:cNvSpPr/>
          <p:nvPr/>
        </p:nvSpPr>
        <p:spPr>
          <a:xfrm>
            <a:off x="6643688" y="3162226"/>
            <a:ext cx="1514475" cy="1360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If it’s a fit, we build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6" name="Google Shape;1136;p52"/>
          <p:cNvSpPr/>
          <p:nvPr/>
        </p:nvSpPr>
        <p:spPr>
          <a:xfrm>
            <a:off x="6643688" y="3369673"/>
            <a:ext cx="1514475" cy="1360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7" name="Google Shape;1137;p52"/>
          <p:cNvSpPr/>
          <p:nvPr/>
        </p:nvSpPr>
        <p:spPr>
          <a:xfrm>
            <a:off x="897255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94" name="Google Shape;59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29"/>
          <p:cNvSpPr/>
          <p:nvPr/>
        </p:nvSpPr>
        <p:spPr>
          <a:xfrm>
            <a:off x="607219" y="328054"/>
            <a:ext cx="4429125" cy="1301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36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3400"/>
              <a:buFont typeface="Space Grotesk"/>
              <a:buNone/>
            </a:pPr>
            <a:r>
              <a:rPr b="1" i="0" lang="en-US" sz="34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D.O.R.U. METHOD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29"/>
          <p:cNvSpPr/>
          <p:nvPr/>
        </p:nvSpPr>
        <p:spPr>
          <a:xfrm>
            <a:off x="5250656" y="570942"/>
            <a:ext cx="3214688" cy="4397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912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350"/>
              <a:buFont typeface="Space Grotesk"/>
              <a:buNone/>
            </a:pPr>
            <a:r>
              <a:rPr b="1" i="0" lang="en-US" sz="13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exact system the Squad runs — start to check.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29"/>
          <p:cNvSpPr/>
          <p:nvPr/>
        </p:nvSpPr>
        <p:spPr>
          <a:xfrm>
            <a:off x="607219" y="2079389"/>
            <a:ext cx="1714500" cy="1571625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29"/>
          <p:cNvSpPr/>
          <p:nvPr/>
        </p:nvSpPr>
        <p:spPr>
          <a:xfrm>
            <a:off x="607219" y="2079389"/>
            <a:ext cx="1714500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29"/>
          <p:cNvSpPr/>
          <p:nvPr/>
        </p:nvSpPr>
        <p:spPr>
          <a:xfrm>
            <a:off x="607219" y="3629583"/>
            <a:ext cx="1714500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p29"/>
          <p:cNvSpPr/>
          <p:nvPr/>
        </p:nvSpPr>
        <p:spPr>
          <a:xfrm>
            <a:off x="764381" y="2384757"/>
            <a:ext cx="1443038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D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29"/>
          <p:cNvSpPr/>
          <p:nvPr/>
        </p:nvSpPr>
        <p:spPr>
          <a:xfrm>
            <a:off x="764381" y="2681222"/>
            <a:ext cx="1428750" cy="237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pace Grotesk"/>
              <a:buNone/>
            </a:pPr>
            <a:r>
              <a:rPr b="1" i="0" lang="en-US" sz="17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DATA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29"/>
          <p:cNvSpPr/>
          <p:nvPr/>
        </p:nvSpPr>
        <p:spPr>
          <a:xfrm>
            <a:off x="764381" y="3047340"/>
            <a:ext cx="1414463" cy="2983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Motivated sellers raise their hand.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29"/>
          <p:cNvSpPr/>
          <p:nvPr/>
        </p:nvSpPr>
        <p:spPr>
          <a:xfrm>
            <a:off x="2321719" y="2836627"/>
            <a:ext cx="357188" cy="57150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29"/>
          <p:cNvSpPr/>
          <p:nvPr/>
        </p:nvSpPr>
        <p:spPr>
          <a:xfrm>
            <a:off x="2450306" y="2750902"/>
            <a:ext cx="228600" cy="2286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29"/>
          <p:cNvSpPr/>
          <p:nvPr/>
        </p:nvSpPr>
        <p:spPr>
          <a:xfrm>
            <a:off x="2678906" y="2079389"/>
            <a:ext cx="1714500" cy="1571625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29"/>
          <p:cNvSpPr/>
          <p:nvPr/>
        </p:nvSpPr>
        <p:spPr>
          <a:xfrm>
            <a:off x="2678906" y="2079389"/>
            <a:ext cx="1714500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29"/>
          <p:cNvSpPr/>
          <p:nvPr/>
        </p:nvSpPr>
        <p:spPr>
          <a:xfrm>
            <a:off x="2678906" y="3629583"/>
            <a:ext cx="1714500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29"/>
          <p:cNvSpPr/>
          <p:nvPr/>
        </p:nvSpPr>
        <p:spPr>
          <a:xfrm>
            <a:off x="2836069" y="2384757"/>
            <a:ext cx="1443038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O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29"/>
          <p:cNvSpPr/>
          <p:nvPr/>
        </p:nvSpPr>
        <p:spPr>
          <a:xfrm>
            <a:off x="2836069" y="2681222"/>
            <a:ext cx="1428750" cy="237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pace Grotesk"/>
              <a:buNone/>
            </a:pPr>
            <a:r>
              <a:rPr b="1" i="0" lang="en-US" sz="17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OPERATOR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29"/>
          <p:cNvSpPr/>
          <p:nvPr/>
        </p:nvSpPr>
        <p:spPr>
          <a:xfrm>
            <a:off x="2836069" y="3047340"/>
            <a:ext cx="1414463" cy="2983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Your AI calls and qualifies instantly.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29"/>
          <p:cNvSpPr/>
          <p:nvPr/>
        </p:nvSpPr>
        <p:spPr>
          <a:xfrm>
            <a:off x="4393406" y="2836627"/>
            <a:ext cx="357188" cy="57150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29"/>
          <p:cNvSpPr/>
          <p:nvPr/>
        </p:nvSpPr>
        <p:spPr>
          <a:xfrm>
            <a:off x="4521994" y="2750902"/>
            <a:ext cx="228600" cy="2286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29"/>
          <p:cNvSpPr/>
          <p:nvPr/>
        </p:nvSpPr>
        <p:spPr>
          <a:xfrm>
            <a:off x="4750594" y="2079389"/>
            <a:ext cx="1714500" cy="1571625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29"/>
          <p:cNvSpPr/>
          <p:nvPr/>
        </p:nvSpPr>
        <p:spPr>
          <a:xfrm>
            <a:off x="4750594" y="2079389"/>
            <a:ext cx="1714500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29"/>
          <p:cNvSpPr/>
          <p:nvPr/>
        </p:nvSpPr>
        <p:spPr>
          <a:xfrm>
            <a:off x="4750594" y="3629583"/>
            <a:ext cx="1714500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p29"/>
          <p:cNvSpPr/>
          <p:nvPr/>
        </p:nvSpPr>
        <p:spPr>
          <a:xfrm>
            <a:off x="4907756" y="2265992"/>
            <a:ext cx="1443038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29"/>
          <p:cNvSpPr/>
          <p:nvPr/>
        </p:nvSpPr>
        <p:spPr>
          <a:xfrm>
            <a:off x="4907756" y="2562458"/>
            <a:ext cx="1428750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pace Grotesk"/>
              <a:buNone/>
            </a:pPr>
            <a:r>
              <a:rPr b="1" i="0" lang="en-US" sz="17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READY SELLERS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29"/>
          <p:cNvSpPr/>
          <p:nvPr/>
        </p:nvSpPr>
        <p:spPr>
          <a:xfrm>
            <a:off x="4907756" y="3166104"/>
            <a:ext cx="1414463" cy="2983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 only talk to people who want out.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29"/>
          <p:cNvSpPr/>
          <p:nvPr/>
        </p:nvSpPr>
        <p:spPr>
          <a:xfrm>
            <a:off x="6465094" y="2836627"/>
            <a:ext cx="357188" cy="57150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p29"/>
          <p:cNvSpPr/>
          <p:nvPr/>
        </p:nvSpPr>
        <p:spPr>
          <a:xfrm>
            <a:off x="6593681" y="2750902"/>
            <a:ext cx="228600" cy="2286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29"/>
          <p:cNvSpPr/>
          <p:nvPr/>
        </p:nvSpPr>
        <p:spPr>
          <a:xfrm>
            <a:off x="6822281" y="2079389"/>
            <a:ext cx="1714500" cy="1571625"/>
          </a:xfrm>
          <a:prstGeom prst="rect">
            <a:avLst/>
          </a:prstGeom>
          <a:solidFill>
            <a:srgbClr val="D9EEFA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29"/>
          <p:cNvSpPr/>
          <p:nvPr/>
        </p:nvSpPr>
        <p:spPr>
          <a:xfrm>
            <a:off x="6822281" y="2079389"/>
            <a:ext cx="1714500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29"/>
          <p:cNvSpPr/>
          <p:nvPr/>
        </p:nvSpPr>
        <p:spPr>
          <a:xfrm>
            <a:off x="6822281" y="3629583"/>
            <a:ext cx="1714500" cy="21431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p29"/>
          <p:cNvSpPr/>
          <p:nvPr/>
        </p:nvSpPr>
        <p:spPr>
          <a:xfrm>
            <a:off x="6979444" y="2265992"/>
            <a:ext cx="1443038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U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29"/>
          <p:cNvSpPr/>
          <p:nvPr/>
        </p:nvSpPr>
        <p:spPr>
          <a:xfrm>
            <a:off x="6979444" y="2562458"/>
            <a:ext cx="1428750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pace Grotesk"/>
              <a:buNone/>
            </a:pPr>
            <a:r>
              <a:rPr b="1" i="0" lang="en-US" sz="17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UNDER CONTRACT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29"/>
          <p:cNvSpPr/>
          <p:nvPr/>
        </p:nvSpPr>
        <p:spPr>
          <a:xfrm>
            <a:off x="6979444" y="3166104"/>
            <a:ext cx="1414463" cy="2983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Lock it up, assign it, collect your fee.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29"/>
          <p:cNvSpPr/>
          <p:nvPr/>
        </p:nvSpPr>
        <p:spPr>
          <a:xfrm>
            <a:off x="607219" y="4179652"/>
            <a:ext cx="5786438" cy="7114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4075">
            <a:spAutoFit/>
          </a:bodyPr>
          <a:lstStyle/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800"/>
              <a:buFont typeface="Space Grotesk"/>
              <a:buNone/>
            </a:pPr>
            <a:r>
              <a:rPr b="1" i="0" lang="en-US" sz="18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Data. Operator. Ready sellers. Under contract.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29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7" name="Google Shape;4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4"/>
          <p:cNvSpPr/>
          <p:nvPr/>
        </p:nvSpPr>
        <p:spPr>
          <a:xfrm>
            <a:off x="628650" y="1518075"/>
            <a:ext cx="6715125" cy="12344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950"/>
              <a:buFont typeface="Space Grotesk"/>
              <a:buNone/>
            </a:pPr>
            <a:r>
              <a:rPr b="1" i="0" lang="en-US" sz="49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YOU’RE NEVER </a:t>
            </a:r>
            <a:r>
              <a:rPr b="1" i="0" lang="en-US" sz="49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ON YOUR OWN</a:t>
            </a:r>
            <a:endParaRPr b="0" i="0" sz="4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>
            <a:off x="628650" y="2995380"/>
            <a:ext cx="5857875" cy="6300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2100"/>
              <a:buFont typeface="Space Grotesk"/>
              <a:buNone/>
            </a:pPr>
            <a:r>
              <a:rPr b="1" i="0" lang="en-US" sz="2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Every contract gets reviewed.</a:t>
            </a:r>
            <a:br>
              <a:rPr b="1" i="0" lang="en-US" sz="21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b="1" i="0" lang="en-US" sz="2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Every question gets answered.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90" name="Google Shape;19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0"/>
          <p:cNvSpPr/>
          <p:nvPr/>
        </p:nvSpPr>
        <p:spPr>
          <a:xfrm>
            <a:off x="678656" y="1383767"/>
            <a:ext cx="3214688" cy="12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pace Grotesk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Math On One Deal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0"/>
          <p:cNvSpPr/>
          <p:nvPr/>
        </p:nvSpPr>
        <p:spPr>
          <a:xfrm>
            <a:off x="678656" y="2988934"/>
            <a:ext cx="3343275" cy="1821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100"/>
              <a:buFont typeface="Space Grotesk"/>
              <a:buNone/>
            </a:pPr>
            <a:r>
              <a:rPr b="1" lang="en-US" sz="110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</a:t>
            </a:r>
            <a:r>
              <a:rPr b="1" i="0" lang="en-US" sz="1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 MENTORSHIP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0"/>
          <p:cNvSpPr/>
          <p:nvPr/>
        </p:nvSpPr>
        <p:spPr>
          <a:xfrm>
            <a:off x="678656" y="3271112"/>
            <a:ext cx="3343275" cy="4886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50"/>
              <a:buFont typeface="Space Grotesk"/>
              <a:buNone/>
            </a:pPr>
            <a:r>
              <a:rPr b="1" i="0" lang="en-US" sz="39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One-time</a:t>
            </a:r>
            <a:endParaRPr b="0" i="0" sz="3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0"/>
          <p:cNvSpPr/>
          <p:nvPr/>
        </p:nvSpPr>
        <p:spPr>
          <a:xfrm>
            <a:off x="4579144" y="1636868"/>
            <a:ext cx="3886200" cy="1821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100"/>
              <a:buFont typeface="Space Grotesk"/>
              <a:buNone/>
            </a:pPr>
            <a:r>
              <a:rPr b="1" i="0" lang="en-US" sz="1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ONE ASSIGNMENT FEE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0"/>
          <p:cNvSpPr/>
          <p:nvPr/>
        </p:nvSpPr>
        <p:spPr>
          <a:xfrm>
            <a:off x="4579144" y="1947621"/>
            <a:ext cx="3886200" cy="7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4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7050"/>
              <a:buFont typeface="Space Grotesk"/>
              <a:buNone/>
            </a:pPr>
            <a:r>
              <a:rPr b="1" i="0" lang="en-US" sz="44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$5K–$15K</a:t>
            </a:r>
            <a:endParaRPr b="0" i="0" sz="7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0"/>
          <p:cNvSpPr/>
          <p:nvPr/>
        </p:nvSpPr>
        <p:spPr>
          <a:xfrm>
            <a:off x="4579144" y="2982013"/>
            <a:ext cx="3714750" cy="5246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64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700"/>
              <a:buFont typeface="Space Grotesk"/>
              <a:buNone/>
            </a:pPr>
            <a:r>
              <a:rPr b="1" i="0" lang="en-US" sz="17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One deal can cover </a:t>
            </a:r>
            <a:r>
              <a:rPr b="1" lang="en-US" sz="170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entire investment</a:t>
            </a:r>
            <a:r>
              <a:rPr b="1" i="0" lang="en-US" sz="17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0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0"/>
          <p:cNvSpPr/>
          <p:nvPr/>
        </p:nvSpPr>
        <p:spPr>
          <a:xfrm>
            <a:off x="1524298" y="384275"/>
            <a:ext cx="60954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pace Grotesk"/>
              <a:buNone/>
            </a:pPr>
            <a:r>
              <a:rPr b="1" lang="en-US" sz="200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Illustration, not a promise. Deals require work.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7" name="Google Shape;4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4"/>
          <p:cNvSpPr/>
          <p:nvPr/>
        </p:nvSpPr>
        <p:spPr>
          <a:xfrm>
            <a:off x="628650" y="1518075"/>
            <a:ext cx="6715125" cy="12344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950"/>
              <a:buFont typeface="Space Grotesk"/>
              <a:buNone/>
            </a:pPr>
            <a:r>
              <a:rPr b="1" i="0" lang="en-US" sz="49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QUESTION </a:t>
            </a:r>
            <a:r>
              <a:rPr b="1" i="0" lang="en-US" sz="49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ISN’T THE PRICE</a:t>
            </a:r>
            <a:endParaRPr b="0" i="0" sz="4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>
            <a:off x="628650" y="2995380"/>
            <a:ext cx="5857875" cy="6300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2100"/>
              <a:buFont typeface="Space Grotesk"/>
              <a:buNone/>
            </a:pPr>
            <a:r>
              <a:rPr b="1" i="0" lang="en-US" sz="2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It’s what another year of waiting costs.</a:t>
            </a:r>
            <a:br>
              <a:rPr b="1" i="0" lang="en-US" sz="21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b="1" i="0" lang="en-US" sz="2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 already know what staying stuck feels like.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7" name="Google Shape;4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4"/>
          <p:cNvSpPr/>
          <p:nvPr/>
        </p:nvSpPr>
        <p:spPr>
          <a:xfrm>
            <a:off x="628650" y="1518075"/>
            <a:ext cx="6715125" cy="12344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950"/>
              <a:buFont typeface="Space Grotesk"/>
              <a:buNone/>
            </a:pPr>
            <a:r>
              <a:rPr b="1" i="0" lang="en-US" sz="49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NOT A FIT? </a:t>
            </a:r>
            <a:r>
              <a:rPr b="1" i="0" lang="en-US" sz="49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WE’LL SAY NO</a:t>
            </a:r>
            <a:endParaRPr b="0" i="0" sz="4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>
            <a:off x="628650" y="2995380"/>
            <a:ext cx="5857875" cy="6300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2100"/>
              <a:buFont typeface="Space Grotesk"/>
              <a:buNone/>
            </a:pPr>
            <a:r>
              <a:rPr b="1" i="0" lang="en-US" sz="2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call is a conversation, not a pressure session.</a:t>
            </a:r>
            <a:br>
              <a:rPr b="1" i="0" lang="en-US" sz="21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b="1" i="0" lang="en-US" sz="2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We only win when you close deals.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7" name="Google Shape;4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4"/>
          <p:cNvSpPr/>
          <p:nvPr/>
        </p:nvSpPr>
        <p:spPr>
          <a:xfrm>
            <a:off x="628650" y="1518075"/>
            <a:ext cx="6715125" cy="12344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950"/>
              <a:buFont typeface="Space Grotesk"/>
              <a:buNone/>
            </a:pPr>
            <a:r>
              <a:rPr b="1" i="0" lang="en-US" sz="49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10 NEW MEMBERS </a:t>
            </a:r>
            <a:r>
              <a:rPr b="1" i="0" lang="en-US" sz="49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A MONTH. MAX</a:t>
            </a:r>
            <a:endParaRPr b="0" i="0" sz="4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>
            <a:off x="628650" y="2995380"/>
            <a:ext cx="5857875" cy="6300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2100"/>
              <a:buFont typeface="Space Grotesk"/>
              <a:buNone/>
            </a:pPr>
            <a:r>
              <a:rPr b="1" i="0" lang="en-US" sz="2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Deal reviews and coaching are real work — not scarcity theater.</a:t>
            </a:r>
            <a:br>
              <a:rPr b="1" i="0" lang="en-US" sz="21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b="1" i="0" lang="en-US" sz="2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When the month is full, it’s full.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77" name="Google Shape;7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78" name="Google Shape;78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7213" y="716524"/>
            <a:ext cx="942975" cy="414338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6"/>
          <p:cNvSpPr/>
          <p:nvPr/>
        </p:nvSpPr>
        <p:spPr>
          <a:xfrm>
            <a:off x="557213" y="1373749"/>
            <a:ext cx="4400550" cy="895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Space Grotesk"/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Why Listen To Nasar?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6"/>
          <p:cNvSpPr/>
          <p:nvPr/>
        </p:nvSpPr>
        <p:spPr>
          <a:xfrm>
            <a:off x="557213" y="2704272"/>
            <a:ext cx="1271588" cy="302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2400"/>
              <a:buFont typeface="Space Grotesk"/>
              <a:buNone/>
            </a:pPr>
            <a:r>
              <a:rPr b="1" i="0" lang="en-US" sz="24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100S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6"/>
          <p:cNvSpPr/>
          <p:nvPr/>
        </p:nvSpPr>
        <p:spPr>
          <a:xfrm>
            <a:off x="1828800" y="2761590"/>
            <a:ext cx="3086100" cy="1875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250"/>
              <a:buFont typeface="Space Grotesk"/>
              <a:buNone/>
            </a:pPr>
            <a:r>
              <a:rPr b="1" i="0" lang="en-US" sz="12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OF DEALS CLOSED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6"/>
          <p:cNvSpPr/>
          <p:nvPr/>
        </p:nvSpPr>
        <p:spPr>
          <a:xfrm>
            <a:off x="557213" y="3475797"/>
            <a:ext cx="1271588" cy="302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2400"/>
              <a:buFont typeface="Space Grotesk"/>
              <a:buNone/>
            </a:pPr>
            <a:r>
              <a:rPr b="1" i="0" lang="en-US" sz="24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7-FIG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6"/>
          <p:cNvSpPr/>
          <p:nvPr/>
        </p:nvSpPr>
        <p:spPr>
          <a:xfrm>
            <a:off x="1828800" y="3533115"/>
            <a:ext cx="3086100" cy="1875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250"/>
              <a:buFont typeface="Space Grotesk"/>
              <a:buNone/>
            </a:pPr>
            <a:r>
              <a:rPr b="1" i="0" lang="en-US" sz="12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REAL ESTATE </a:t>
            </a:r>
            <a:r>
              <a:rPr b="1" lang="en-US" sz="125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NETWORTH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6"/>
          <p:cNvSpPr/>
          <p:nvPr/>
        </p:nvSpPr>
        <p:spPr>
          <a:xfrm>
            <a:off x="557213" y="4240178"/>
            <a:ext cx="1271588" cy="302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2400"/>
              <a:buFont typeface="Space Grotesk"/>
              <a:buNone/>
            </a:pPr>
            <a:r>
              <a:rPr b="1" i="0" lang="en-US" sz="24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NOW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6"/>
          <p:cNvSpPr/>
          <p:nvPr/>
        </p:nvSpPr>
        <p:spPr>
          <a:xfrm>
            <a:off x="1828800" y="4297496"/>
            <a:ext cx="3086100" cy="1875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250"/>
              <a:buFont typeface="Space Grotesk"/>
              <a:buNone/>
            </a:pPr>
            <a:r>
              <a:rPr b="1" i="0" lang="en-US" sz="12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STILL ACTIVELY WHOLESALING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6"/>
          <p:cNvSpPr/>
          <p:nvPr/>
        </p:nvSpPr>
        <p:spPr>
          <a:xfrm>
            <a:off x="5715000" y="785813"/>
            <a:ext cx="2928938" cy="4357688"/>
          </a:xfrm>
          <a:prstGeom prst="rect">
            <a:avLst/>
          </a:prstGeom>
          <a:solidFill>
            <a:srgbClr val="2C97CF"/>
          </a:solidFill>
          <a:ln cap="flat" cmpd="sng" w="18275">
            <a:solidFill>
              <a:srgbClr val="D9EEFA">
                <a:alpha val="54902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6"/>
          <p:cNvSpPr/>
          <p:nvPr/>
        </p:nvSpPr>
        <p:spPr>
          <a:xfrm>
            <a:off x="5357813" y="985838"/>
            <a:ext cx="1714500" cy="342900"/>
          </a:xfrm>
          <a:prstGeom prst="rect">
            <a:avLst/>
          </a:prstGeom>
          <a:solidFill>
            <a:srgbClr val="05070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6"/>
          <p:cNvSpPr/>
          <p:nvPr/>
        </p:nvSpPr>
        <p:spPr>
          <a:xfrm>
            <a:off x="5357813" y="985838"/>
            <a:ext cx="1714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9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ACTIVE IN 2026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9" name="Google Shape;89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86438" y="928688"/>
            <a:ext cx="2786063" cy="4214813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6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73" name="Google Shape;57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28"/>
          <p:cNvSpPr/>
          <p:nvPr/>
        </p:nvSpPr>
        <p:spPr>
          <a:xfrm>
            <a:off x="557213" y="1527897"/>
            <a:ext cx="2878931" cy="14658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3950"/>
              <a:buFont typeface="Space Grotesk"/>
              <a:buNone/>
            </a:pPr>
            <a:r>
              <a:rPr b="1" i="0" lang="en-US" sz="32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“WHAT’S THE INVESTMENT?”</a:t>
            </a:r>
            <a:endParaRPr b="0" i="0" sz="3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28"/>
          <p:cNvSpPr/>
          <p:nvPr/>
        </p:nvSpPr>
        <p:spPr>
          <a:xfrm>
            <a:off x="557213" y="3236649"/>
            <a:ext cx="2821781" cy="221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350"/>
              <a:buFont typeface="Space Grotesk"/>
              <a:buNone/>
            </a:pPr>
            <a:r>
              <a:rPr b="1" i="0" lang="en-US" sz="13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A fair question. Here is the honest answer.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28"/>
          <p:cNvSpPr/>
          <p:nvPr/>
        </p:nvSpPr>
        <p:spPr>
          <a:xfrm>
            <a:off x="6743700" y="485775"/>
            <a:ext cx="1857375" cy="371475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28"/>
          <p:cNvSpPr/>
          <p:nvPr/>
        </p:nvSpPr>
        <p:spPr>
          <a:xfrm>
            <a:off x="6743700" y="485775"/>
            <a:ext cx="1857375" cy="42863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28"/>
          <p:cNvSpPr/>
          <p:nvPr/>
        </p:nvSpPr>
        <p:spPr>
          <a:xfrm>
            <a:off x="6743700" y="485775"/>
            <a:ext cx="1857375" cy="371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900"/>
              <a:buFont typeface="Space Grotesk"/>
              <a:buNone/>
            </a:pPr>
            <a:r>
              <a:rPr b="1" i="0" lang="en-US" sz="9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ANSWER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28"/>
          <p:cNvSpPr/>
          <p:nvPr/>
        </p:nvSpPr>
        <p:spPr>
          <a:xfrm>
            <a:off x="4089797" y="1264946"/>
            <a:ext cx="4643438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900"/>
              <a:buFont typeface="Space Grotesk"/>
              <a:buNone/>
            </a:pPr>
            <a:r>
              <a:rPr b="1" i="0" lang="en-US" sz="9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IT IS A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28"/>
          <p:cNvSpPr/>
          <p:nvPr/>
        </p:nvSpPr>
        <p:spPr>
          <a:xfrm>
            <a:off x="4089797" y="1568555"/>
            <a:ext cx="4572000" cy="1081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04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450"/>
              <a:buFont typeface="Space Grotesk"/>
              <a:buNone/>
            </a:pPr>
            <a:r>
              <a:rPr b="1" i="0" lang="en-US" sz="44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4-FIGURE</a:t>
            </a:r>
            <a:br>
              <a:rPr b="1" i="0" lang="en-US" sz="44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b="1" i="0" lang="en-US" sz="44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INVESTMENT</a:t>
            </a:r>
            <a:endParaRPr b="0" i="0" sz="4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28"/>
          <p:cNvSpPr/>
          <p:nvPr/>
        </p:nvSpPr>
        <p:spPr>
          <a:xfrm>
            <a:off x="4089797" y="3378491"/>
            <a:ext cx="1400175" cy="2071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Space Grotesk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EXACT NUMBER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28"/>
          <p:cNvSpPr/>
          <p:nvPr/>
        </p:nvSpPr>
        <p:spPr>
          <a:xfrm>
            <a:off x="4089797" y="3671385"/>
            <a:ext cx="1400175" cy="1396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COVERED ON YOUR CALL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28"/>
          <p:cNvSpPr/>
          <p:nvPr/>
        </p:nvSpPr>
        <p:spPr>
          <a:xfrm>
            <a:off x="5675709" y="3378491"/>
            <a:ext cx="1400175" cy="2071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Space Grotesk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FINANCING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28"/>
          <p:cNvSpPr/>
          <p:nvPr/>
        </p:nvSpPr>
        <p:spPr>
          <a:xfrm>
            <a:off x="5675709" y="3671385"/>
            <a:ext cx="1400175" cy="1396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AVAILABLE IF ACCEPTED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28"/>
          <p:cNvSpPr/>
          <p:nvPr/>
        </p:nvSpPr>
        <p:spPr>
          <a:xfrm>
            <a:off x="7261622" y="3378491"/>
            <a:ext cx="1400175" cy="2071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Space Grotesk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NO SURPRISES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28"/>
          <p:cNvSpPr/>
          <p:nvPr/>
        </p:nvSpPr>
        <p:spPr>
          <a:xfrm>
            <a:off x="7261622" y="3671385"/>
            <a:ext cx="1400175" cy="1396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NO PRESSURE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28"/>
          <p:cNvSpPr/>
          <p:nvPr/>
        </p:nvSpPr>
        <p:spPr>
          <a:xfrm>
            <a:off x="7261622" y="3896748"/>
            <a:ext cx="1400175" cy="1396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850"/>
              <a:buFont typeface="Space Grotesk"/>
              <a:buNone/>
            </a:pPr>
            <a:r>
              <a:rPr b="1" i="0" lang="en-US" sz="8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EVER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28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60" name="Google Shape;66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1" name="Google Shape;661;p31"/>
          <p:cNvSpPr/>
          <p:nvPr/>
        </p:nvSpPr>
        <p:spPr>
          <a:xfrm>
            <a:off x="316375" y="1078700"/>
            <a:ext cx="3027000" cy="11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88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250"/>
              <a:buFont typeface="Space Grotesk"/>
              <a:buNone/>
            </a:pPr>
            <a:r>
              <a:rPr b="1" i="0" lang="en-US" sz="42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“I DON’T </a:t>
            </a:r>
            <a:r>
              <a:rPr b="1" lang="en-US" sz="4250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Have Time</a:t>
            </a:r>
            <a:r>
              <a:rPr b="1" i="0" lang="en-US" sz="42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”</a:t>
            </a:r>
            <a:endParaRPr b="0" i="0" sz="4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31"/>
          <p:cNvSpPr/>
          <p:nvPr/>
        </p:nvSpPr>
        <p:spPr>
          <a:xfrm>
            <a:off x="557213" y="2896595"/>
            <a:ext cx="2571750" cy="4435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350"/>
              <a:buFont typeface="Space Grotesk"/>
              <a:buNone/>
            </a:pPr>
            <a:r>
              <a:rPr b="1" i="0" lang="en-US" sz="13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Good news. The system was built for busy people.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31"/>
          <p:cNvSpPr/>
          <p:nvPr/>
        </p:nvSpPr>
        <p:spPr>
          <a:xfrm>
            <a:off x="4000500" y="992981"/>
            <a:ext cx="4714875" cy="1071563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4" name="Google Shape;664;p31"/>
          <p:cNvSpPr/>
          <p:nvPr/>
        </p:nvSpPr>
        <p:spPr>
          <a:xfrm>
            <a:off x="4000500" y="992981"/>
            <a:ext cx="4714875" cy="85725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p31"/>
          <p:cNvSpPr/>
          <p:nvPr/>
        </p:nvSpPr>
        <p:spPr>
          <a:xfrm>
            <a:off x="4000500" y="1294442"/>
            <a:ext cx="1357313" cy="4686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4000"/>
              </a:lnSpc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4250"/>
              <a:buFont typeface="Space Grotesk"/>
              <a:buNone/>
            </a:pPr>
            <a:r>
              <a:rPr b="1" i="0" lang="en-US" sz="425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AI</a:t>
            </a:r>
            <a:endParaRPr b="0" i="0" sz="4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31"/>
          <p:cNvSpPr/>
          <p:nvPr/>
        </p:nvSpPr>
        <p:spPr>
          <a:xfrm>
            <a:off x="5429250" y="1261960"/>
            <a:ext cx="3128963" cy="1492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9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WORKS WHILE YOU ARE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31"/>
          <p:cNvSpPr/>
          <p:nvPr/>
        </p:nvSpPr>
        <p:spPr>
          <a:xfrm>
            <a:off x="5429250" y="1496978"/>
            <a:ext cx="3128963" cy="1492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9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AT WORK, ASLEEP, OR WITH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31"/>
          <p:cNvSpPr/>
          <p:nvPr/>
        </p:nvSpPr>
        <p:spPr>
          <a:xfrm>
            <a:off x="5429250" y="1731997"/>
            <a:ext cx="3128963" cy="1492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9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FAMILY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31"/>
          <p:cNvSpPr/>
          <p:nvPr/>
        </p:nvSpPr>
        <p:spPr>
          <a:xfrm>
            <a:off x="4000500" y="2307431"/>
            <a:ext cx="1447781" cy="2000250"/>
          </a:xfrm>
          <a:prstGeom prst="rect">
            <a:avLst/>
          </a:prstGeom>
          <a:solidFill>
            <a:srgbClr val="2C97CF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31"/>
          <p:cNvSpPr/>
          <p:nvPr/>
        </p:nvSpPr>
        <p:spPr>
          <a:xfrm>
            <a:off x="4000500" y="2307431"/>
            <a:ext cx="1447781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1" name="Google Shape;671;p31"/>
          <p:cNvSpPr/>
          <p:nvPr/>
        </p:nvSpPr>
        <p:spPr>
          <a:xfrm>
            <a:off x="4000500" y="4293394"/>
            <a:ext cx="1447781" cy="14288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2" name="Google Shape;672;p31"/>
          <p:cNvSpPr/>
          <p:nvPr/>
        </p:nvSpPr>
        <p:spPr>
          <a:xfrm>
            <a:off x="4157663" y="2614110"/>
            <a:ext cx="1176319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31"/>
          <p:cNvSpPr/>
          <p:nvPr/>
        </p:nvSpPr>
        <p:spPr>
          <a:xfrm>
            <a:off x="4157663" y="2924863"/>
            <a:ext cx="1176319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Space Grotesk"/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AI CALLS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31"/>
          <p:cNvSpPr/>
          <p:nvPr/>
        </p:nvSpPr>
        <p:spPr>
          <a:xfrm>
            <a:off x="4157663" y="3553513"/>
            <a:ext cx="1176319" cy="4474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Leads get worked all day, every day.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31"/>
          <p:cNvSpPr/>
          <p:nvPr/>
        </p:nvSpPr>
        <p:spPr>
          <a:xfrm>
            <a:off x="5634019" y="2307431"/>
            <a:ext cx="1447809" cy="2000250"/>
          </a:xfrm>
          <a:prstGeom prst="rect">
            <a:avLst/>
          </a:prstGeom>
          <a:solidFill>
            <a:srgbClr val="2C97CF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31"/>
          <p:cNvSpPr/>
          <p:nvPr/>
        </p:nvSpPr>
        <p:spPr>
          <a:xfrm>
            <a:off x="5634019" y="2307431"/>
            <a:ext cx="1447809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31"/>
          <p:cNvSpPr/>
          <p:nvPr/>
        </p:nvSpPr>
        <p:spPr>
          <a:xfrm>
            <a:off x="5634019" y="4293394"/>
            <a:ext cx="1447809" cy="14288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31"/>
          <p:cNvSpPr/>
          <p:nvPr/>
        </p:nvSpPr>
        <p:spPr>
          <a:xfrm>
            <a:off x="5791181" y="2688701"/>
            <a:ext cx="1176347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31"/>
          <p:cNvSpPr/>
          <p:nvPr/>
        </p:nvSpPr>
        <p:spPr>
          <a:xfrm>
            <a:off x="5791181" y="2999454"/>
            <a:ext cx="117634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Space Grotesk"/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 REVIEW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31"/>
          <p:cNvSpPr/>
          <p:nvPr/>
        </p:nvSpPr>
        <p:spPr>
          <a:xfrm>
            <a:off x="5791181" y="3628104"/>
            <a:ext cx="1176347" cy="2983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Check qualified sellers on your schedule.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31"/>
          <p:cNvSpPr/>
          <p:nvPr/>
        </p:nvSpPr>
        <p:spPr>
          <a:xfrm>
            <a:off x="7267566" y="2307431"/>
            <a:ext cx="1447809" cy="2000250"/>
          </a:xfrm>
          <a:prstGeom prst="rect">
            <a:avLst/>
          </a:prstGeom>
          <a:solidFill>
            <a:srgbClr val="2C97CF">
              <a:alpha val="392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31"/>
          <p:cNvSpPr/>
          <p:nvPr/>
        </p:nvSpPr>
        <p:spPr>
          <a:xfrm>
            <a:off x="7267566" y="2307431"/>
            <a:ext cx="1447809" cy="5715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31"/>
          <p:cNvSpPr/>
          <p:nvPr/>
        </p:nvSpPr>
        <p:spPr>
          <a:xfrm>
            <a:off x="7267566" y="4293394"/>
            <a:ext cx="1447809" cy="14288"/>
          </a:xfrm>
          <a:prstGeom prst="rect">
            <a:avLst/>
          </a:prstGeom>
          <a:solidFill>
            <a:srgbClr val="EFF8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31"/>
          <p:cNvSpPr/>
          <p:nvPr/>
        </p:nvSpPr>
        <p:spPr>
          <a:xfrm>
            <a:off x="7424728" y="2614110"/>
            <a:ext cx="1176347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85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31"/>
          <p:cNvSpPr/>
          <p:nvPr/>
        </p:nvSpPr>
        <p:spPr>
          <a:xfrm>
            <a:off x="7424728" y="2924863"/>
            <a:ext cx="117634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Space Grotesk"/>
              <a:buNone/>
            </a:pPr>
            <a:r>
              <a:rPr b="1" lang="en-US" sz="165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 Close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31"/>
          <p:cNvSpPr/>
          <p:nvPr/>
        </p:nvSpPr>
        <p:spPr>
          <a:xfrm>
            <a:off x="7424728" y="3553513"/>
            <a:ext cx="1176347" cy="4474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8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rPr b="1" i="0" lang="en-US" sz="10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A few focused hours a week.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31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7" name="Google Shape;3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3"/>
          <p:cNvSpPr/>
          <p:nvPr/>
        </p:nvSpPr>
        <p:spPr>
          <a:xfrm>
            <a:off x="821531" y="1399566"/>
            <a:ext cx="7500900" cy="16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90 DAYS FROM NOW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821531" y="1760600"/>
            <a:ext cx="7500938" cy="7418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04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6100"/>
              <a:buFont typeface="Space Grotesk"/>
              <a:buNone/>
            </a:pPr>
            <a:r>
              <a:rPr b="1" i="0" lang="en-US" sz="61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PICTURE IT</a:t>
            </a:r>
            <a:endParaRPr b="0" i="0" sz="6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821531" y="2688143"/>
            <a:ext cx="7500938" cy="3125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Space Grotesk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Your AI calling. Your first contract in motion.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821531" y="3507888"/>
            <a:ext cx="7500938" cy="1964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Space Grotesk"/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Or exactly where you are right now. Your call.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49" name="Google Shape;949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0" name="Google Shape;950;p44"/>
          <p:cNvSpPr/>
          <p:nvPr/>
        </p:nvSpPr>
        <p:spPr>
          <a:xfrm>
            <a:off x="2150018" y="1637202"/>
            <a:ext cx="4843965" cy="7689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24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7150"/>
              <a:buFont typeface="Space Grotesk"/>
              <a:buNone/>
            </a:pPr>
            <a:r>
              <a:rPr b="1" i="0" lang="en-US" sz="54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TYPE “APPLY”</a:t>
            </a:r>
            <a:endParaRPr b="0" i="0" sz="7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1" name="Google Shape;951;p44"/>
          <p:cNvSpPr/>
          <p:nvPr/>
        </p:nvSpPr>
        <p:spPr>
          <a:xfrm>
            <a:off x="3064055" y="2720457"/>
            <a:ext cx="3015862" cy="300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pace Grotesk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IF YOU WANT AN INVITE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2" name="Google Shape;952;p44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49" name="Google Shape;949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0" name="Google Shape;950;p44"/>
          <p:cNvSpPr/>
          <p:nvPr/>
        </p:nvSpPr>
        <p:spPr>
          <a:xfrm>
            <a:off x="2150018" y="1637202"/>
            <a:ext cx="4843965" cy="7689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24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7150"/>
              <a:buFont typeface="Space Grotesk"/>
              <a:buNone/>
            </a:pPr>
            <a:r>
              <a:rPr b="1" i="0" lang="en-US" sz="60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APPLY NOW</a:t>
            </a:r>
            <a:endParaRPr b="0" i="0" sz="7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1" name="Google Shape;951;p44"/>
          <p:cNvSpPr/>
          <p:nvPr/>
        </p:nvSpPr>
        <p:spPr>
          <a:xfrm>
            <a:off x="3064055" y="2720457"/>
            <a:ext cx="3015862" cy="300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pace Grotesk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NAS-DEAL-APPLY.PAGES.DEV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2" name="Google Shape;952;p44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6" name="Google Shape;9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7"/>
          <p:cNvSpPr/>
          <p:nvPr/>
        </p:nvSpPr>
        <p:spPr>
          <a:xfrm>
            <a:off x="714375" y="1171575"/>
            <a:ext cx="6572250" cy="4143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50"/>
              <a:buFont typeface="Space Grotesk"/>
              <a:buNone/>
            </a:pPr>
            <a:r>
              <a:rPr b="1" i="0" lang="en-US" sz="29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What You’ll Learn Tonight</a:t>
            </a:r>
            <a:endParaRPr b="0" i="0" sz="2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7"/>
          <p:cNvSpPr/>
          <p:nvPr/>
        </p:nvSpPr>
        <p:spPr>
          <a:xfrm>
            <a:off x="714375" y="2185988"/>
            <a:ext cx="2362153" cy="35719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7"/>
          <p:cNvSpPr/>
          <p:nvPr/>
        </p:nvSpPr>
        <p:spPr>
          <a:xfrm>
            <a:off x="714375" y="2414588"/>
            <a:ext cx="2362181" cy="4686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4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250"/>
              <a:buFont typeface="Space Grotesk"/>
              <a:buNone/>
            </a:pPr>
            <a:r>
              <a:rPr b="1" i="0" lang="en-US" sz="42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 b="0" i="0" sz="4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7"/>
          <p:cNvSpPr/>
          <p:nvPr/>
        </p:nvSpPr>
        <p:spPr>
          <a:xfrm>
            <a:off x="714375" y="3011788"/>
            <a:ext cx="2071688" cy="4500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Old Way vs New Way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7"/>
          <p:cNvSpPr/>
          <p:nvPr/>
        </p:nvSpPr>
        <p:spPr>
          <a:xfrm>
            <a:off x="714375" y="3590432"/>
            <a:ext cx="2000250" cy="3750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50"/>
              <a:buFont typeface="Space Grotesk SemiBold"/>
              <a:buNone/>
            </a:pPr>
            <a:r>
              <a:rPr b="0" i="0" lang="en-US" sz="1050" u="none" cap="none" strike="noStrike">
                <a:solidFill>
                  <a:srgbClr val="D9EEFA"/>
                </a:solidFill>
                <a:latin typeface="Space Grotesk SemiBold"/>
                <a:ea typeface="Space Grotesk SemiBold"/>
                <a:cs typeface="Space Grotesk SemiBold"/>
                <a:sym typeface="Space Grotesk SemiBold"/>
              </a:rPr>
              <a:t>Why traditional wholesaling slows beginners down.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7"/>
          <p:cNvSpPr/>
          <p:nvPr/>
        </p:nvSpPr>
        <p:spPr>
          <a:xfrm>
            <a:off x="3390881" y="2185988"/>
            <a:ext cx="2362209" cy="35719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7"/>
          <p:cNvSpPr/>
          <p:nvPr/>
        </p:nvSpPr>
        <p:spPr>
          <a:xfrm>
            <a:off x="3390881" y="2414588"/>
            <a:ext cx="2362209" cy="4686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4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250"/>
              <a:buFont typeface="Space Grotesk"/>
              <a:buNone/>
            </a:pPr>
            <a:r>
              <a:rPr b="1" i="0" lang="en-US" sz="42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 b="0" i="0" sz="4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7"/>
          <p:cNvSpPr/>
          <p:nvPr/>
        </p:nvSpPr>
        <p:spPr>
          <a:xfrm>
            <a:off x="3390881" y="3011788"/>
            <a:ext cx="2071688" cy="4500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AI Deal Qualification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7"/>
          <p:cNvSpPr/>
          <p:nvPr/>
        </p:nvSpPr>
        <p:spPr>
          <a:xfrm>
            <a:off x="3390881" y="3590432"/>
            <a:ext cx="2000250" cy="3750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50"/>
              <a:buFont typeface="Space Grotesk SemiBold"/>
              <a:buNone/>
            </a:pPr>
            <a:r>
              <a:rPr b="0" i="0" lang="en-US" sz="1050" u="none" cap="none" strike="noStrike">
                <a:solidFill>
                  <a:srgbClr val="D9EEFA"/>
                </a:solidFill>
                <a:latin typeface="Space Grotesk SemiBold"/>
                <a:ea typeface="Space Grotesk SemiBold"/>
                <a:cs typeface="Space Grotesk SemiBold"/>
                <a:sym typeface="Space Grotesk SemiBold"/>
              </a:rPr>
              <a:t>How AI calls, filters, and </a:t>
            </a:r>
            <a:r>
              <a:rPr lang="en-US" sz="1050">
                <a:solidFill>
                  <a:srgbClr val="D9EEFA"/>
                </a:solidFill>
                <a:latin typeface="Space Grotesk SemiBold"/>
                <a:ea typeface="Space Grotesk SemiBold"/>
                <a:cs typeface="Space Grotesk SemiBold"/>
                <a:sym typeface="Space Grotesk SemiBold"/>
              </a:rPr>
              <a:t>You Close them</a:t>
            </a:r>
            <a:r>
              <a:rPr b="0" i="0" lang="en-US" sz="1050" u="none" cap="none" strike="noStrike">
                <a:solidFill>
                  <a:srgbClr val="D9EEFA"/>
                </a:solidFill>
                <a:latin typeface="Space Grotesk SemiBold"/>
                <a:ea typeface="Space Grotesk SemiBold"/>
                <a:cs typeface="Space Grotesk SemiBold"/>
                <a:sym typeface="Space Grotesk SemiBold"/>
              </a:rPr>
              <a:t>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7"/>
          <p:cNvSpPr/>
          <p:nvPr/>
        </p:nvSpPr>
        <p:spPr>
          <a:xfrm>
            <a:off x="6067416" y="2185988"/>
            <a:ext cx="2362153" cy="35719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7"/>
          <p:cNvSpPr/>
          <p:nvPr/>
        </p:nvSpPr>
        <p:spPr>
          <a:xfrm>
            <a:off x="6067416" y="2414588"/>
            <a:ext cx="2362181" cy="4686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40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4250"/>
              <a:buFont typeface="Space Grotesk"/>
              <a:buNone/>
            </a:pPr>
            <a:r>
              <a:rPr b="1" i="0" lang="en-US" sz="425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 b="0" i="0" sz="4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7"/>
          <p:cNvSpPr/>
          <p:nvPr/>
        </p:nvSpPr>
        <p:spPr>
          <a:xfrm>
            <a:off x="6067416" y="3011788"/>
            <a:ext cx="2071688" cy="4500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Space Grotesk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No Money. No Credit.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7"/>
          <p:cNvSpPr/>
          <p:nvPr/>
        </p:nvSpPr>
        <p:spPr>
          <a:xfrm>
            <a:off x="6067416" y="3590432"/>
            <a:ext cx="2000250" cy="3750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50"/>
              <a:buFont typeface="Space Grotesk SemiBold"/>
              <a:buNone/>
            </a:pPr>
            <a:r>
              <a:rPr b="0" i="0" lang="en-US" sz="1050" u="none" cap="none" strike="noStrike">
                <a:solidFill>
                  <a:srgbClr val="D9EEFA"/>
                </a:solidFill>
                <a:latin typeface="Space Grotesk SemiBold"/>
                <a:ea typeface="Space Grotesk SemiBold"/>
                <a:cs typeface="Space Grotesk SemiBold"/>
                <a:sym typeface="Space Grotesk SemiBold"/>
              </a:rPr>
              <a:t>The contract-control path to your first check.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7"/>
          <p:cNvSpPr/>
          <p:nvPr/>
        </p:nvSpPr>
        <p:spPr>
          <a:xfrm>
            <a:off x="6491325" y="4620220"/>
            <a:ext cx="2124038" cy="1232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750"/>
              <a:buFont typeface="Space Grotesk"/>
              <a:buNone/>
            </a:pPr>
            <a:r>
              <a:rPr b="1" i="0" lang="en-US" sz="7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WHOLESALE DORUSquad  METHOD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7"/>
          <p:cNvSpPr/>
          <p:nvPr/>
        </p:nvSpPr>
        <p:spPr>
          <a:xfrm>
            <a:off x="0" y="0"/>
            <a:ext cx="128588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7" name="Google Shape;11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8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8"/>
          <p:cNvSpPr/>
          <p:nvPr/>
        </p:nvSpPr>
        <p:spPr>
          <a:xfrm>
            <a:off x="1069023" y="1798076"/>
            <a:ext cx="1576676" cy="12258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2400"/>
              </a:lnSpc>
              <a:spcBef>
                <a:spcPts val="0"/>
              </a:spcBef>
              <a:spcAft>
                <a:spcPts val="0"/>
              </a:spcAft>
              <a:buClr>
                <a:srgbClr val="2C97CF"/>
              </a:buClr>
              <a:buSzPts val="11400"/>
              <a:buFont typeface="Space Grotesk"/>
              <a:buNone/>
            </a:pPr>
            <a:r>
              <a:rPr b="1" i="0" lang="en-US" sz="114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19</a:t>
            </a:r>
            <a:endParaRPr b="0" i="0" sz="1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8"/>
          <p:cNvSpPr/>
          <p:nvPr/>
        </p:nvSpPr>
        <p:spPr>
          <a:xfrm>
            <a:off x="1084566" y="3195377"/>
            <a:ext cx="1545589" cy="278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700"/>
              <a:buFont typeface="Space Grotesk"/>
              <a:buNone/>
            </a:pPr>
            <a:r>
              <a:rPr b="1" i="0" lang="en-US" sz="17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YEARS OLD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8"/>
          <p:cNvSpPr/>
          <p:nvPr/>
        </p:nvSpPr>
        <p:spPr>
          <a:xfrm>
            <a:off x="3786188" y="1465613"/>
            <a:ext cx="4643438" cy="483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52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50"/>
              <a:buFont typeface="Space Grotesk"/>
              <a:buNone/>
            </a:pPr>
            <a:r>
              <a:rPr b="1" i="0" lang="en-US" sz="37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Where It Started</a:t>
            </a:r>
            <a:endParaRPr b="0" i="0" sz="3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8"/>
          <p:cNvSpPr/>
          <p:nvPr/>
        </p:nvSpPr>
        <p:spPr>
          <a:xfrm>
            <a:off x="3786188" y="2463450"/>
            <a:ext cx="1457325" cy="214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Space Grotesk"/>
              <a:buNone/>
            </a:pPr>
            <a:r>
              <a:rPr b="1" lang="en-US" sz="150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 Dream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8"/>
          <p:cNvSpPr/>
          <p:nvPr/>
        </p:nvSpPr>
        <p:spPr>
          <a:xfrm>
            <a:off x="3786188" y="2763487"/>
            <a:ext cx="1457325" cy="14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8"/>
          <p:cNvSpPr/>
          <p:nvPr/>
        </p:nvSpPr>
        <p:spPr>
          <a:xfrm>
            <a:off x="5414963" y="2463450"/>
            <a:ext cx="1457325" cy="214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Space Grotesk"/>
              <a:buNone/>
            </a:pPr>
            <a:r>
              <a:rPr b="1" lang="en-US" sz="150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 No Money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8"/>
          <p:cNvSpPr/>
          <p:nvPr/>
        </p:nvSpPr>
        <p:spPr>
          <a:xfrm>
            <a:off x="7043738" y="2463450"/>
            <a:ext cx="1457325" cy="214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Space Grotesk"/>
              <a:buNone/>
            </a:pPr>
            <a:r>
              <a:rPr b="1" lang="en-US" sz="150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College Student 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8"/>
          <p:cNvSpPr/>
          <p:nvPr/>
        </p:nvSpPr>
        <p:spPr>
          <a:xfrm>
            <a:off x="7043738" y="2763487"/>
            <a:ext cx="14574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900"/>
              <a:buFont typeface="Space Grotesk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8"/>
          <p:cNvSpPr/>
          <p:nvPr/>
        </p:nvSpPr>
        <p:spPr>
          <a:xfrm>
            <a:off x="3786200" y="3392125"/>
            <a:ext cx="4715100" cy="7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200"/>
              <a:buFont typeface="Space Grotesk"/>
              <a:buNone/>
            </a:pPr>
            <a:r>
              <a:rPr b="1" i="0" lang="en-US" sz="17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Before the deals, systems, and brand… it started with </a:t>
            </a:r>
            <a:r>
              <a:rPr b="1" i="0" lang="en-US" sz="1700" u="none" cap="none" strike="noStrike">
                <a:solidFill>
                  <a:srgbClr val="2C97CF"/>
                </a:solidFill>
                <a:latin typeface="Space Grotesk"/>
                <a:ea typeface="Space Grotesk"/>
                <a:cs typeface="Space Grotesk"/>
                <a:sym typeface="Space Grotesk"/>
              </a:rPr>
              <a:t>one decision.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8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33" name="Google Shape;13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9"/>
          <p:cNvSpPr/>
          <p:nvPr/>
        </p:nvSpPr>
        <p:spPr>
          <a:xfrm>
            <a:off x="557213" y="1693794"/>
            <a:ext cx="3236119" cy="9200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36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Space Grotesk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The $100K Wake-Up Call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9"/>
          <p:cNvSpPr/>
          <p:nvPr/>
        </p:nvSpPr>
        <p:spPr>
          <a:xfrm>
            <a:off x="557213" y="2856774"/>
            <a:ext cx="3000375" cy="4357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76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250"/>
              <a:buFont typeface="Space Grotesk"/>
              <a:buNone/>
            </a:pPr>
            <a:r>
              <a:rPr b="1" i="0" lang="en-US" sz="12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One conversation made the math impossible to ignore.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9"/>
          <p:cNvSpPr/>
          <p:nvPr/>
        </p:nvSpPr>
        <p:spPr>
          <a:xfrm>
            <a:off x="4464844" y="1083339"/>
            <a:ext cx="1500188" cy="1821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100"/>
              <a:buFont typeface="Space Grotesk"/>
              <a:buNone/>
            </a:pPr>
            <a:r>
              <a:rPr b="1" i="0" lang="en-US" sz="1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BOUGHT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9"/>
          <p:cNvSpPr/>
          <p:nvPr/>
        </p:nvSpPr>
        <p:spPr>
          <a:xfrm>
            <a:off x="5965031" y="967253"/>
            <a:ext cx="2678906" cy="4143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50"/>
              <a:buFont typeface="Space Grotesk"/>
              <a:buNone/>
            </a:pPr>
            <a:r>
              <a:rPr b="1" i="0" lang="en-US" sz="29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$150K</a:t>
            </a:r>
            <a:endParaRPr b="0" i="0" sz="2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9"/>
          <p:cNvSpPr/>
          <p:nvPr/>
        </p:nvSpPr>
        <p:spPr>
          <a:xfrm>
            <a:off x="4464844" y="1740564"/>
            <a:ext cx="1500188" cy="1821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100"/>
              <a:buFont typeface="Space Grotesk"/>
              <a:buNone/>
            </a:pPr>
            <a:r>
              <a:rPr b="1" i="0" lang="en-US" sz="1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REPAIRS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9"/>
          <p:cNvSpPr/>
          <p:nvPr/>
        </p:nvSpPr>
        <p:spPr>
          <a:xfrm>
            <a:off x="5965031" y="1624478"/>
            <a:ext cx="2678906" cy="4143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50"/>
              <a:buFont typeface="Space Grotesk"/>
              <a:buNone/>
            </a:pPr>
            <a:r>
              <a:rPr b="1" i="0" lang="en-US" sz="29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$20K</a:t>
            </a:r>
            <a:endParaRPr b="0" i="0" sz="2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9"/>
          <p:cNvSpPr/>
          <p:nvPr/>
        </p:nvSpPr>
        <p:spPr>
          <a:xfrm>
            <a:off x="4464844" y="2397789"/>
            <a:ext cx="1500188" cy="1821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100"/>
              <a:buFont typeface="Space Grotesk"/>
              <a:buNone/>
            </a:pPr>
            <a:r>
              <a:rPr b="1" i="0" lang="en-US" sz="110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SOLD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9"/>
          <p:cNvSpPr/>
          <p:nvPr/>
        </p:nvSpPr>
        <p:spPr>
          <a:xfrm>
            <a:off x="5965031" y="2281703"/>
            <a:ext cx="2678906" cy="4143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50"/>
              <a:buFont typeface="Space Grotesk"/>
              <a:buNone/>
            </a:pPr>
            <a:r>
              <a:rPr b="1" i="0" lang="en-US" sz="2950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$270K</a:t>
            </a:r>
            <a:endParaRPr b="0" i="0" sz="2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9"/>
          <p:cNvSpPr/>
          <p:nvPr/>
        </p:nvSpPr>
        <p:spPr>
          <a:xfrm>
            <a:off x="4464844" y="3138953"/>
            <a:ext cx="4179094" cy="957263"/>
          </a:xfrm>
          <a:prstGeom prst="rect">
            <a:avLst/>
          </a:prstGeom>
          <a:solidFill>
            <a:srgbClr val="D9EE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9"/>
          <p:cNvSpPr/>
          <p:nvPr/>
        </p:nvSpPr>
        <p:spPr>
          <a:xfrm>
            <a:off x="4464844" y="3138953"/>
            <a:ext cx="4179094" cy="71438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9"/>
          <p:cNvSpPr/>
          <p:nvPr/>
        </p:nvSpPr>
        <p:spPr>
          <a:xfrm>
            <a:off x="4464844" y="3523822"/>
            <a:ext cx="1500188" cy="1875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1150"/>
              <a:buFont typeface="Space Grotesk"/>
              <a:buNone/>
            </a:pPr>
            <a:r>
              <a:rPr b="1" i="0" lang="en-US" sz="115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PROFIT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9"/>
          <p:cNvSpPr/>
          <p:nvPr/>
        </p:nvSpPr>
        <p:spPr>
          <a:xfrm>
            <a:off x="5965031" y="3353265"/>
            <a:ext cx="2678906" cy="5286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5070A"/>
              </a:buClr>
              <a:buSzPts val="3850"/>
              <a:buFont typeface="Space Grotesk"/>
              <a:buNone/>
            </a:pPr>
            <a:r>
              <a:rPr b="1" i="0" lang="en-US" sz="3850" u="none" cap="none" strike="noStrike">
                <a:solidFill>
                  <a:srgbClr val="05070A"/>
                </a:solidFill>
                <a:latin typeface="Space Grotesk"/>
                <a:ea typeface="Space Grotesk"/>
                <a:cs typeface="Space Grotesk"/>
                <a:sym typeface="Space Grotesk"/>
              </a:rPr>
              <a:t>$100K</a:t>
            </a:r>
            <a:endParaRPr b="0" i="0" sz="3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9"/>
          <p:cNvSpPr/>
          <p:nvPr/>
        </p:nvSpPr>
        <p:spPr>
          <a:xfrm>
            <a:off x="4464844" y="4267665"/>
            <a:ext cx="4179094" cy="1800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D9EEFA"/>
              </a:buClr>
              <a:buSzPts val="1050"/>
              <a:buFont typeface="Space Grotesk"/>
              <a:buNone/>
            </a:pPr>
            <a:r>
              <a:rPr b="1" i="0" lang="en-US" sz="10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That was</a:t>
            </a:r>
            <a:r>
              <a:rPr b="1" lang="en-US" sz="1050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 Rapper Money</a:t>
            </a:r>
            <a:r>
              <a:rPr b="1" i="0" lang="en-US" sz="1050" u="none" cap="none" strike="noStrike">
                <a:solidFill>
                  <a:srgbClr val="D9EEFA"/>
                </a:solidFill>
                <a:latin typeface="Space Grotesk"/>
                <a:ea typeface="Space Grotesk"/>
                <a:cs typeface="Space Grotesk"/>
                <a:sym typeface="Space Grotesk"/>
              </a:rPr>
              <a:t>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9"/>
          <p:cNvSpPr/>
          <p:nvPr/>
        </p:nvSpPr>
        <p:spPr>
          <a:xfrm>
            <a:off x="0" y="0"/>
            <a:ext cx="171450" cy="5143500"/>
          </a:xfrm>
          <a:prstGeom prst="rect">
            <a:avLst/>
          </a:prstGeom>
          <a:solidFill>
            <a:srgbClr val="2C97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2026-05-22T20:34:11Z</dcterms:created>
  <dc:creator>PptxGenJS</dc:creator>
</cp:coreProperties>
</file>